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75"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8288000" cy="10287000"/>
  <p:notesSz cx="6858000" cy="9144000"/>
  <p:embeddedFontLst>
    <p:embeddedFont>
      <p:font typeface="Agrandir Thin" panose="02020500000000000000" charset="0"/>
      <p:regular r:id="rId23"/>
    </p:embeddedFont>
    <p:embeddedFont>
      <p:font typeface="Aileron Regular" panose="02020500000000000000" charset="0"/>
      <p:regular r:id="rId24"/>
    </p:embeddedFont>
    <p:embeddedFont>
      <p:font typeface="Alatsi" panose="02020500000000000000" charset="0"/>
      <p:regular r:id="rId25"/>
    </p:embeddedFont>
    <p:embeddedFont>
      <p:font typeface="Alegreya Bold" panose="02020500000000000000" charset="0"/>
      <p:regular r:id="rId26"/>
    </p:embeddedFont>
    <p:embeddedFont>
      <p:font typeface="Belleza" panose="02020500000000000000" charset="0"/>
      <p:regular r:id="rId27"/>
    </p:embeddedFont>
    <p:embeddedFont>
      <p:font typeface="Calibri" panose="020F0502020204030204" pitchFamily="34" charset="0"/>
      <p:regular r:id="rId28"/>
      <p:bold r:id="rId29"/>
      <p:italic r:id="rId30"/>
      <p:boldItalic r:id="rId31"/>
    </p:embeddedFont>
    <p:embeddedFont>
      <p:font typeface="Canva Sans" panose="02020500000000000000" charset="0"/>
      <p:regular r:id="rId32"/>
    </p:embeddedFont>
    <p:embeddedFont>
      <p:font typeface="Canva Sans Bold" panose="02020500000000000000" charset="0"/>
      <p:regular r:id="rId33"/>
    </p:embeddedFont>
    <p:embeddedFont>
      <p:font typeface="League Spartan" panose="02020500000000000000" charset="0"/>
      <p:regular r:id="rId34"/>
    </p:embeddedFont>
    <p:embeddedFont>
      <p:font typeface="Lovelo" panose="02020500000000000000" charset="0"/>
      <p:regular r:id="rId35"/>
    </p:embeddedFont>
    <p:embeddedFont>
      <p:font typeface="Norwester" panose="02020500000000000000" charset="0"/>
      <p:regular r:id="rId36"/>
    </p:embeddedFont>
    <p:embeddedFont>
      <p:font typeface="Oswald" panose="00000500000000000000" pitchFamily="2" charset="0"/>
      <p:regular r:id="rId37"/>
      <p:bold r:id="rId38"/>
    </p:embeddedFont>
    <p:embeddedFont>
      <p:font typeface="Poppins Bold" panose="02020500000000000000"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4610" autoAdjust="0"/>
  </p:normalViewPr>
  <p:slideViewPr>
    <p:cSldViewPr>
      <p:cViewPr varScale="1">
        <p:scale>
          <a:sx n="37" d="100"/>
          <a:sy n="37" d="100"/>
        </p:scale>
        <p:origin x="98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der L" userId="11edd3529d7122d9" providerId="LiveId" clId="{3BF94400-3EE1-4B32-A9F1-EC388C0B06FD}"/>
    <pc:docChg chg="undo custSel modSld">
      <pc:chgData name="Bader L" userId="11edd3529d7122d9" providerId="LiveId" clId="{3BF94400-3EE1-4B32-A9F1-EC388C0B06FD}" dt="2022-12-10T02:48:24.573" v="11" actId="120"/>
      <pc:docMkLst>
        <pc:docMk/>
      </pc:docMkLst>
      <pc:sldChg chg="modSp mod">
        <pc:chgData name="Bader L" userId="11edd3529d7122d9" providerId="LiveId" clId="{3BF94400-3EE1-4B32-A9F1-EC388C0B06FD}" dt="2022-12-10T02:48:24.573" v="11" actId="120"/>
        <pc:sldMkLst>
          <pc:docMk/>
          <pc:sldMk cId="0" sldId="262"/>
        </pc:sldMkLst>
        <pc:spChg chg="mod">
          <ac:chgData name="Bader L" userId="11edd3529d7122d9" providerId="LiveId" clId="{3BF94400-3EE1-4B32-A9F1-EC388C0B06FD}" dt="2022-12-10T02:48:09.601" v="7" actId="1036"/>
          <ac:spMkLst>
            <pc:docMk/>
            <pc:sldMk cId="0" sldId="262"/>
            <ac:spMk id="78" creationId="{00000000-0000-0000-0000-000000000000}"/>
          </ac:spMkLst>
        </pc:spChg>
        <pc:spChg chg="mod">
          <ac:chgData name="Bader L" userId="11edd3529d7122d9" providerId="LiveId" clId="{3BF94400-3EE1-4B32-A9F1-EC388C0B06FD}" dt="2022-12-10T02:48:24.573" v="11" actId="120"/>
          <ac:spMkLst>
            <pc:docMk/>
            <pc:sldMk cId="0" sldId="262"/>
            <ac:spMk id="79" creationId="{00000000-0000-0000-0000-000000000000}"/>
          </ac:spMkLst>
        </pc:spChg>
      </pc:sldChg>
      <pc:sldChg chg="modSp mod">
        <pc:chgData name="Bader L" userId="11edd3529d7122d9" providerId="LiveId" clId="{3BF94400-3EE1-4B32-A9F1-EC388C0B06FD}" dt="2022-12-10T02:47:46.257" v="0" actId="14100"/>
        <pc:sldMkLst>
          <pc:docMk/>
          <pc:sldMk cId="0" sldId="273"/>
        </pc:sldMkLst>
        <pc:spChg chg="mod">
          <ac:chgData name="Bader L" userId="11edd3529d7122d9" providerId="LiveId" clId="{3BF94400-3EE1-4B32-A9F1-EC388C0B06FD}" dt="2022-12-10T02:47:46.257" v="0" actId="14100"/>
          <ac:spMkLst>
            <pc:docMk/>
            <pc:sldMk cId="0" sldId="273"/>
            <ac:spMk id="2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82A54-65E3-4167-86B7-D677CCB622D9}" type="datetimeFigureOut">
              <a:rPr lang="en-US" smtClean="0"/>
              <a:t>12/12/2022</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EB633-8D20-47E6-9670-14A847EC1131}" type="slidenum">
              <a:rPr lang="en-US" smtClean="0"/>
              <a:t>‹#›</a:t>
            </a:fld>
            <a:endParaRPr lang="en-US"/>
          </a:p>
        </p:txBody>
      </p:sp>
    </p:spTree>
    <p:extLst>
      <p:ext uri="{BB962C8B-B14F-4D97-AF65-F5344CB8AC3E}">
        <p14:creationId xmlns:p14="http://schemas.microsoft.com/office/powerpoint/2010/main" val="4199538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lnSpc>
                <a:spcPts val="4899"/>
              </a:lnSpc>
            </a:pPr>
            <a:r>
              <a:rPr lang="en-US" sz="1200" dirty="0">
                <a:solidFill>
                  <a:srgbClr val="FFFFFF"/>
                </a:solidFill>
                <a:latin typeface="Canva Sans"/>
              </a:rPr>
              <a:t>This part is intended to help coaches and players be cautious of certain referees</a:t>
            </a:r>
            <a:r>
              <a:rPr lang="zh-TW" altLang="en-US" sz="1200" dirty="0">
                <a:solidFill>
                  <a:srgbClr val="FFFFFF"/>
                </a:solidFill>
                <a:latin typeface="Canva Sans"/>
              </a:rPr>
              <a:t> </a:t>
            </a:r>
            <a:r>
              <a:rPr lang="en-US" altLang="zh-TW" sz="1200" dirty="0">
                <a:solidFill>
                  <a:srgbClr val="FFFFFF"/>
                </a:solidFill>
                <a:latin typeface="Canva Sans"/>
              </a:rPr>
              <a:t>and so manage the performance better</a:t>
            </a:r>
          </a:p>
          <a:p>
            <a:pPr algn="l">
              <a:lnSpc>
                <a:spcPts val="4899"/>
              </a:lnSpc>
            </a:pPr>
            <a:endParaRPr lang="en-US" sz="1200" dirty="0">
              <a:solidFill>
                <a:srgbClr val="FFFFFF"/>
              </a:solidFill>
              <a:latin typeface="Canva Sans"/>
            </a:endParaRPr>
          </a:p>
          <a:p>
            <a:pPr algn="l">
              <a:lnSpc>
                <a:spcPts val="4899"/>
              </a:lnSpc>
            </a:pPr>
            <a:r>
              <a:rPr lang="en-US" sz="1200" dirty="0">
                <a:solidFill>
                  <a:srgbClr val="FFFFFF"/>
                </a:solidFill>
                <a:latin typeface="Canva Sans"/>
              </a:rPr>
              <a:t>For the specific question we are interested to know who’s the strict referee issue more cards</a:t>
            </a:r>
          </a:p>
          <a:p>
            <a:pPr algn="l">
              <a:lnSpc>
                <a:spcPts val="4899"/>
              </a:lnSpc>
            </a:pPr>
            <a:r>
              <a:rPr lang="en-US" sz="1200" dirty="0">
                <a:solidFill>
                  <a:srgbClr val="FFFFFF"/>
                </a:solidFill>
                <a:latin typeface="Canva Sans"/>
              </a:rPr>
              <a:t>Next, we want to identify the trend of cards issue over time</a:t>
            </a:r>
          </a:p>
          <a:p>
            <a:endParaRPr lang="en-US" dirty="0"/>
          </a:p>
        </p:txBody>
      </p:sp>
      <p:sp>
        <p:nvSpPr>
          <p:cNvPr id="4" name="投影片編號版面配置區 3"/>
          <p:cNvSpPr>
            <a:spLocks noGrp="1"/>
          </p:cNvSpPr>
          <p:nvPr>
            <p:ph type="sldNum" sz="quarter" idx="5"/>
          </p:nvPr>
        </p:nvSpPr>
        <p:spPr/>
        <p:txBody>
          <a:bodyPr/>
          <a:lstStyle/>
          <a:p>
            <a:fld id="{55DEB633-8D20-47E6-9670-14A847EC1131}" type="slidenum">
              <a:rPr lang="en-US" smtClean="0"/>
              <a:t>11</a:t>
            </a:fld>
            <a:endParaRPr lang="en-US"/>
          </a:p>
        </p:txBody>
      </p:sp>
    </p:spTree>
    <p:extLst>
      <p:ext uri="{BB962C8B-B14F-4D97-AF65-F5344CB8AC3E}">
        <p14:creationId xmlns:p14="http://schemas.microsoft.com/office/powerpoint/2010/main" val="356349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In terms of yellow card </a:t>
            </a:r>
            <a:r>
              <a:rPr lang="en-US" dirty="0" err="1"/>
              <a:t>isuued</a:t>
            </a:r>
            <a:endParaRPr lang="en-US" dirty="0"/>
          </a:p>
          <a:p>
            <a:r>
              <a:rPr lang="en-US" dirty="0" err="1"/>
              <a:t>Talyor</a:t>
            </a:r>
            <a:r>
              <a:rPr lang="en-US" dirty="0"/>
              <a:t> issued the most yellow cards than peers </a:t>
            </a:r>
          </a:p>
          <a:p>
            <a:r>
              <a:rPr lang="en-US" dirty="0"/>
              <a:t>Followed by Dean Moss</a:t>
            </a:r>
          </a:p>
          <a:p>
            <a:endParaRPr lang="en-US" dirty="0"/>
          </a:p>
          <a:p>
            <a:r>
              <a:rPr lang="en-US" dirty="0"/>
              <a:t>However, in the red card issued</a:t>
            </a:r>
          </a:p>
          <a:p>
            <a:r>
              <a:rPr lang="en-US" dirty="0"/>
              <a:t>Dean issued relatively more red cards than the others. </a:t>
            </a:r>
          </a:p>
        </p:txBody>
      </p:sp>
      <p:sp>
        <p:nvSpPr>
          <p:cNvPr id="4" name="投影片編號版面配置區 3"/>
          <p:cNvSpPr>
            <a:spLocks noGrp="1"/>
          </p:cNvSpPr>
          <p:nvPr>
            <p:ph type="sldNum" sz="quarter" idx="5"/>
          </p:nvPr>
        </p:nvSpPr>
        <p:spPr/>
        <p:txBody>
          <a:bodyPr/>
          <a:lstStyle/>
          <a:p>
            <a:fld id="{55DEB633-8D20-47E6-9670-14A847EC1131}" type="slidenum">
              <a:rPr lang="en-US" smtClean="0"/>
              <a:t>12</a:t>
            </a:fld>
            <a:endParaRPr lang="en-US"/>
          </a:p>
        </p:txBody>
      </p:sp>
    </p:spTree>
    <p:extLst>
      <p:ext uri="{BB962C8B-B14F-4D97-AF65-F5344CB8AC3E}">
        <p14:creationId xmlns:p14="http://schemas.microsoft.com/office/powerpoint/2010/main" val="222615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This part, we wan to identify the trend of yellow cards &amp; issued over time.</a:t>
            </a:r>
          </a:p>
          <a:p>
            <a:endParaRPr lang="en-US" dirty="0"/>
          </a:p>
          <a:p>
            <a:r>
              <a:rPr lang="en-US" dirty="0"/>
              <a:t>Focusing on the yellow card, it seems not so much a clear trend:</a:t>
            </a:r>
          </a:p>
          <a:p>
            <a:r>
              <a:rPr lang="en-US" dirty="0"/>
              <a:t>At first, it decreased a bit but increase to around 1200 to stay relatively consistent.</a:t>
            </a:r>
          </a:p>
          <a:p>
            <a:endParaRPr lang="en-US" dirty="0"/>
          </a:p>
          <a:p>
            <a:r>
              <a:rPr lang="en-US" dirty="0"/>
              <a:t>For the red cards issued, it seems to be a decreasing trend.</a:t>
            </a:r>
          </a:p>
          <a:p>
            <a:r>
              <a:rPr lang="en-US" dirty="0"/>
              <a:t>Only a few outlier in the specific year, such as  season 02</a:t>
            </a:r>
            <a:r>
              <a:rPr lang="en-US"/>
              <a:t>, 04, and 14.</a:t>
            </a:r>
            <a:endParaRPr lang="en-US" dirty="0"/>
          </a:p>
          <a:p>
            <a:endParaRPr lang="en-US" dirty="0"/>
          </a:p>
          <a:p>
            <a:r>
              <a:rPr lang="en-US" dirty="0"/>
              <a:t> </a:t>
            </a:r>
          </a:p>
        </p:txBody>
      </p:sp>
      <p:sp>
        <p:nvSpPr>
          <p:cNvPr id="4" name="投影片編號版面配置區 3"/>
          <p:cNvSpPr>
            <a:spLocks noGrp="1"/>
          </p:cNvSpPr>
          <p:nvPr>
            <p:ph type="sldNum" sz="quarter" idx="5"/>
          </p:nvPr>
        </p:nvSpPr>
        <p:spPr/>
        <p:txBody>
          <a:bodyPr/>
          <a:lstStyle/>
          <a:p>
            <a:fld id="{55DEB633-8D20-47E6-9670-14A847EC1131}" type="slidenum">
              <a:rPr lang="en-US" smtClean="0"/>
              <a:t>13</a:t>
            </a:fld>
            <a:endParaRPr lang="en-US"/>
          </a:p>
        </p:txBody>
      </p:sp>
    </p:spTree>
    <p:extLst>
      <p:ext uri="{BB962C8B-B14F-4D97-AF65-F5344CB8AC3E}">
        <p14:creationId xmlns:p14="http://schemas.microsoft.com/office/powerpoint/2010/main" val="1519933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Conclude of these analysis</a:t>
            </a:r>
          </a:p>
          <a:p>
            <a:r>
              <a:rPr lang="en-US" dirty="0"/>
              <a:t>Taylor issued the most yellow card and Dean issued the most red cards.</a:t>
            </a:r>
          </a:p>
          <a:p>
            <a:r>
              <a:rPr lang="en-US" dirty="0"/>
              <a:t>Consider two cards</a:t>
            </a:r>
            <a:r>
              <a:rPr lang="en-US" altLang="zh-TW" dirty="0"/>
              <a:t>:</a:t>
            </a:r>
            <a:r>
              <a:rPr lang="zh-TW" altLang="en-US" dirty="0"/>
              <a:t> </a:t>
            </a:r>
            <a:r>
              <a:rPr lang="en-US" altLang="zh-TW" dirty="0"/>
              <a:t>Dean Issued the most </a:t>
            </a:r>
            <a:r>
              <a:rPr lang="en-US" altLang="zh-TW" dirty="0" err="1"/>
              <a:t>fellowed</a:t>
            </a:r>
            <a:r>
              <a:rPr lang="en-US" altLang="zh-TW" dirty="0"/>
              <a:t> by Oliver and Moss</a:t>
            </a:r>
          </a:p>
          <a:p>
            <a:r>
              <a:rPr lang="en-US" dirty="0"/>
              <a:t>When dealing with these referees, players and coaches need to be cautious.</a:t>
            </a:r>
          </a:p>
          <a:p>
            <a:endParaRPr lang="en-US" dirty="0"/>
          </a:p>
          <a:p>
            <a:r>
              <a:rPr lang="en-US" dirty="0"/>
              <a:t>For the second part, it seems that no clear trend in the yellow card but a decreasing trend in the red card, </a:t>
            </a:r>
          </a:p>
          <a:p>
            <a:r>
              <a:rPr lang="en-US" dirty="0"/>
              <a:t>Thus coaches can put more efforts to the red card management and avoid disadvantage. </a:t>
            </a:r>
          </a:p>
        </p:txBody>
      </p:sp>
      <p:sp>
        <p:nvSpPr>
          <p:cNvPr id="4" name="投影片編號版面配置區 3"/>
          <p:cNvSpPr>
            <a:spLocks noGrp="1"/>
          </p:cNvSpPr>
          <p:nvPr>
            <p:ph type="sldNum" sz="quarter" idx="5"/>
          </p:nvPr>
        </p:nvSpPr>
        <p:spPr/>
        <p:txBody>
          <a:bodyPr/>
          <a:lstStyle/>
          <a:p>
            <a:fld id="{55DEB633-8D20-47E6-9670-14A847EC1131}" type="slidenum">
              <a:rPr lang="en-US" smtClean="0"/>
              <a:t>14</a:t>
            </a:fld>
            <a:endParaRPr lang="en-US"/>
          </a:p>
        </p:txBody>
      </p:sp>
    </p:spTree>
    <p:extLst>
      <p:ext uri="{BB962C8B-B14F-4D97-AF65-F5344CB8AC3E}">
        <p14:creationId xmlns:p14="http://schemas.microsoft.com/office/powerpoint/2010/main" val="1827049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10.svg"/><Relationship Id="rId12" Type="http://schemas.openxmlformats.org/officeDocument/2006/relationships/image" Target="../media/image71.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0.svg"/><Relationship Id="rId5" Type="http://schemas.openxmlformats.org/officeDocument/2006/relationships/image" Target="../media/image36.sv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6.svg"/><Relationship Id="rId7"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7.svg"/><Relationship Id="rId5" Type="http://schemas.openxmlformats.org/officeDocument/2006/relationships/image" Target="../media/image83.svg"/><Relationship Id="rId10" Type="http://schemas.openxmlformats.org/officeDocument/2006/relationships/image" Target="../media/image86.png"/><Relationship Id="rId4" Type="http://schemas.openxmlformats.org/officeDocument/2006/relationships/image" Target="../media/image82.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8.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2.sv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10.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0.svg"/><Relationship Id="rId5" Type="http://schemas.openxmlformats.org/officeDocument/2006/relationships/image" Target="../media/image36.sv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sv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10.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0.svg"/><Relationship Id="rId5" Type="http://schemas.openxmlformats.org/officeDocument/2006/relationships/image" Target="../media/image36.sv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sv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7.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jpe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06D23"/>
        </a:solidFill>
        <a:effectLst/>
      </p:bgPr>
    </p:bg>
    <p:spTree>
      <p:nvGrpSpPr>
        <p:cNvPr id="1" name=""/>
        <p:cNvGrpSpPr/>
        <p:nvPr/>
      </p:nvGrpSpPr>
      <p:grpSpPr>
        <a:xfrm>
          <a:off x="0" y="0"/>
          <a:ext cx="0" cy="0"/>
          <a:chOff x="0" y="0"/>
          <a:chExt cx="0" cy="0"/>
        </a:xfrm>
      </p:grpSpPr>
      <p:sp>
        <p:nvSpPr>
          <p:cNvPr id="2" name="TextBox 2"/>
          <p:cNvSpPr txBox="1"/>
          <p:nvPr/>
        </p:nvSpPr>
        <p:spPr>
          <a:xfrm>
            <a:off x="3493387" y="3445330"/>
            <a:ext cx="10527637" cy="7617461"/>
          </a:xfrm>
          <a:prstGeom prst="rect">
            <a:avLst/>
          </a:prstGeom>
        </p:spPr>
        <p:txBody>
          <a:bodyPr lIns="0" tIns="0" rIns="0" bIns="0" rtlCol="0" anchor="t">
            <a:spAutoFit/>
          </a:bodyPr>
          <a:lstStyle/>
          <a:p>
            <a:pPr algn="ctr">
              <a:lnSpc>
                <a:spcPts val="6780"/>
              </a:lnSpc>
            </a:pPr>
            <a:r>
              <a:rPr lang="en-US" sz="5338" spc="74">
                <a:solidFill>
                  <a:srgbClr val="F4EAD8"/>
                </a:solidFill>
                <a:latin typeface="Norwester Bold"/>
              </a:rPr>
              <a:t>ENGLISH PREMIUM LEAGUE    </a:t>
            </a:r>
          </a:p>
          <a:p>
            <a:pPr algn="ctr">
              <a:lnSpc>
                <a:spcPts val="6780"/>
              </a:lnSpc>
            </a:pPr>
            <a:r>
              <a:rPr lang="en-US" sz="5338" spc="74">
                <a:solidFill>
                  <a:srgbClr val="F4EAD8"/>
                </a:solidFill>
                <a:latin typeface="Norwester Bold"/>
              </a:rPr>
              <a:t> Analysis across 20 seasons.</a:t>
            </a:r>
          </a:p>
          <a:p>
            <a:pPr algn="ctr">
              <a:lnSpc>
                <a:spcPts val="6780"/>
              </a:lnSpc>
            </a:pPr>
            <a:r>
              <a:rPr lang="en-US" sz="5338" spc="74">
                <a:solidFill>
                  <a:srgbClr val="F4EAD8"/>
                </a:solidFill>
                <a:latin typeface="Norwester Bold"/>
              </a:rPr>
              <a:t>DNSC 6305_80</a:t>
            </a:r>
          </a:p>
          <a:p>
            <a:pPr algn="ctr">
              <a:lnSpc>
                <a:spcPts val="6780"/>
              </a:lnSpc>
            </a:pPr>
            <a:r>
              <a:rPr lang="en-US" sz="5338" spc="74">
                <a:solidFill>
                  <a:srgbClr val="F4EAD8"/>
                </a:solidFill>
                <a:latin typeface="Norwester Bold"/>
              </a:rPr>
              <a:t>DR ALI OBAIDI</a:t>
            </a:r>
          </a:p>
          <a:p>
            <a:pPr algn="ctr">
              <a:lnSpc>
                <a:spcPts val="6780"/>
              </a:lnSpc>
            </a:pPr>
            <a:r>
              <a:rPr lang="en-US" sz="5338" spc="74">
                <a:solidFill>
                  <a:srgbClr val="F4EAD8"/>
                </a:solidFill>
                <a:latin typeface="Norwester Bold"/>
              </a:rPr>
              <a:t>DEC9, 2022</a:t>
            </a:r>
          </a:p>
          <a:p>
            <a:pPr algn="ctr">
              <a:lnSpc>
                <a:spcPts val="6780"/>
              </a:lnSpc>
            </a:pPr>
            <a:r>
              <a:rPr lang="en-US" sz="5338" spc="74">
                <a:solidFill>
                  <a:srgbClr val="231F20"/>
                </a:solidFill>
                <a:latin typeface="Norwester Bold"/>
              </a:rPr>
              <a:t>GROUP 12</a:t>
            </a:r>
          </a:p>
          <a:p>
            <a:pPr algn="ctr">
              <a:lnSpc>
                <a:spcPts val="6780"/>
              </a:lnSpc>
            </a:pPr>
            <a:endParaRPr lang="en-US" sz="5338" spc="74">
              <a:solidFill>
                <a:srgbClr val="231F20"/>
              </a:solidFill>
              <a:latin typeface="Norwester Bold"/>
            </a:endParaRPr>
          </a:p>
          <a:p>
            <a:pPr algn="ctr">
              <a:lnSpc>
                <a:spcPts val="13153"/>
              </a:lnSpc>
            </a:pPr>
            <a:endParaRPr lang="en-US" sz="5338" spc="74">
              <a:solidFill>
                <a:srgbClr val="231F20"/>
              </a:solidFill>
              <a:latin typeface="Norwester Bold"/>
            </a:endParaRP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89444" y="30482"/>
            <a:ext cx="3119431" cy="998218"/>
          </a:xfrm>
          <a:prstGeom prst="rect">
            <a:avLst/>
          </a:prstGeom>
        </p:spPr>
      </p:pic>
      <p:grpSp>
        <p:nvGrpSpPr>
          <p:cNvPr id="4" name="Group 4"/>
          <p:cNvGrpSpPr/>
          <p:nvPr/>
        </p:nvGrpSpPr>
        <p:grpSpPr>
          <a:xfrm>
            <a:off x="7205537" y="1028700"/>
            <a:ext cx="3103338" cy="1819271"/>
            <a:chOff x="0" y="0"/>
            <a:chExt cx="4137784" cy="2425694"/>
          </a:xfrm>
        </p:grpSpPr>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7992" y="0"/>
              <a:ext cx="2980343" cy="2102496"/>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0593" y="0"/>
              <a:ext cx="1655142" cy="1966006"/>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889649"/>
              <a:ext cx="339883" cy="323198"/>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88222" y="2102496"/>
              <a:ext cx="339883" cy="323198"/>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97901" y="889649"/>
              <a:ext cx="339883" cy="323198"/>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4318" y="459834"/>
              <a:ext cx="947690" cy="901167"/>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18440" y="682462"/>
              <a:ext cx="479448" cy="455911"/>
            </a:xfrm>
            <a:prstGeom prst="rect">
              <a:avLst/>
            </a:prstGeom>
          </p:spPr>
        </p:pic>
      </p:grpSp>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2443399" y="-1017774"/>
            <a:ext cx="5199227" cy="5199227"/>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5400000">
            <a:off x="14742491" y="-1517718"/>
            <a:ext cx="5669563" cy="5669563"/>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4888438" y="6563727"/>
            <a:ext cx="2619252" cy="4114800"/>
          </a:xfrm>
          <a:prstGeom prst="rect">
            <a:avLst/>
          </a:prstGeom>
        </p:spPr>
      </p:pic>
      <p:pic>
        <p:nvPicPr>
          <p:cNvPr id="15" name="Picture 15"/>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80310" y="6563727"/>
            <a:ext cx="2619252" cy="4114800"/>
          </a:xfrm>
          <a:prstGeom prst="rect">
            <a:avLst/>
          </a:prstGeom>
        </p:spPr>
      </p:pic>
      <p:pic>
        <p:nvPicPr>
          <p:cNvPr id="16" name="Picture 16"/>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r="22876" b="82469"/>
          <a:stretch>
            <a:fillRect/>
          </a:stretch>
        </p:blipFill>
        <p:spPr>
          <a:xfrm>
            <a:off x="7648245" y="9019887"/>
            <a:ext cx="2201829" cy="476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A10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11855"/>
            <a:ext cx="453117" cy="433691"/>
          </a:xfrm>
          <a:prstGeom prst="rect">
            <a:avLst/>
          </a:prstGeom>
        </p:spPr>
      </p:pic>
      <p:grpSp>
        <p:nvGrpSpPr>
          <p:cNvPr id="3" name="Group 3"/>
          <p:cNvGrpSpPr/>
          <p:nvPr/>
        </p:nvGrpSpPr>
        <p:grpSpPr>
          <a:xfrm>
            <a:off x="17259300" y="-14369"/>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pic>
        <p:nvPicPr>
          <p:cNvPr id="5" name="Picture 5"/>
          <p:cNvPicPr>
            <a:picLocks noChangeAspect="1"/>
          </p:cNvPicPr>
          <p:nvPr/>
        </p:nvPicPr>
        <p:blipFill>
          <a:blip r:embed="rId2"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0081" y="315677"/>
            <a:ext cx="2898297" cy="2774040"/>
          </a:xfrm>
          <a:prstGeom prst="rect">
            <a:avLst/>
          </a:prstGeom>
        </p:spPr>
      </p:pic>
      <p:pic>
        <p:nvPicPr>
          <p:cNvPr id="6" name="Picture 6"/>
          <p:cNvPicPr>
            <a:picLocks noChangeAspect="1"/>
          </p:cNvPicPr>
          <p:nvPr/>
        </p:nvPicPr>
        <p:blipFill>
          <a:blip r:embed="rId4">
            <a:alphaModFix amt="6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71244" y="6747869"/>
            <a:ext cx="5505900" cy="3223454"/>
          </a:xfrm>
          <a:prstGeom prst="rect">
            <a:avLst/>
          </a:prstGeom>
        </p:spPr>
      </p:pic>
      <p:grpSp>
        <p:nvGrpSpPr>
          <p:cNvPr id="7" name="Group 7"/>
          <p:cNvGrpSpPr/>
          <p:nvPr/>
        </p:nvGrpSpPr>
        <p:grpSpPr>
          <a:xfrm>
            <a:off x="499528" y="2031373"/>
            <a:ext cx="1058344" cy="1058344"/>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9" name="TextBox 9"/>
          <p:cNvSpPr txBox="1"/>
          <p:nvPr/>
        </p:nvSpPr>
        <p:spPr>
          <a:xfrm>
            <a:off x="570303" y="2159671"/>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01</a:t>
            </a:r>
          </a:p>
        </p:txBody>
      </p:sp>
      <p:sp>
        <p:nvSpPr>
          <p:cNvPr id="10" name="TextBox 10"/>
          <p:cNvSpPr txBox="1"/>
          <p:nvPr/>
        </p:nvSpPr>
        <p:spPr>
          <a:xfrm>
            <a:off x="3344726" y="3173448"/>
            <a:ext cx="5238212" cy="283210"/>
          </a:xfrm>
          <a:prstGeom prst="rect">
            <a:avLst/>
          </a:prstGeom>
        </p:spPr>
        <p:txBody>
          <a:bodyPr lIns="0" tIns="0" rIns="0" bIns="0" rtlCol="0" anchor="t">
            <a:spAutoFit/>
          </a:bodyPr>
          <a:lstStyle/>
          <a:p>
            <a:pPr>
              <a:lnSpc>
                <a:spcPts val="2239"/>
              </a:lnSpc>
              <a:spcBef>
                <a:spcPct val="0"/>
              </a:spcBef>
            </a:pPr>
            <a:endParaRPr/>
          </a:p>
        </p:txBody>
      </p:sp>
      <p:grpSp>
        <p:nvGrpSpPr>
          <p:cNvPr id="11" name="Group 11"/>
          <p:cNvGrpSpPr/>
          <p:nvPr/>
        </p:nvGrpSpPr>
        <p:grpSpPr>
          <a:xfrm>
            <a:off x="423473" y="4029756"/>
            <a:ext cx="1058344" cy="105834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13" name="TextBox 13"/>
          <p:cNvSpPr txBox="1"/>
          <p:nvPr/>
        </p:nvSpPr>
        <p:spPr>
          <a:xfrm>
            <a:off x="423473" y="4215076"/>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02</a:t>
            </a:r>
          </a:p>
        </p:txBody>
      </p:sp>
      <p:grpSp>
        <p:nvGrpSpPr>
          <p:cNvPr id="14" name="Group 14"/>
          <p:cNvGrpSpPr/>
          <p:nvPr/>
        </p:nvGrpSpPr>
        <p:grpSpPr>
          <a:xfrm>
            <a:off x="423473" y="7369872"/>
            <a:ext cx="1058344" cy="1058344"/>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16" name="TextBox 16"/>
          <p:cNvSpPr txBox="1"/>
          <p:nvPr/>
        </p:nvSpPr>
        <p:spPr>
          <a:xfrm>
            <a:off x="494248" y="7555192"/>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03</a:t>
            </a:r>
          </a:p>
        </p:txBody>
      </p:sp>
      <p:grpSp>
        <p:nvGrpSpPr>
          <p:cNvPr id="17" name="Group 17"/>
          <p:cNvGrpSpPr/>
          <p:nvPr/>
        </p:nvGrpSpPr>
        <p:grpSpPr>
          <a:xfrm>
            <a:off x="9580048" y="1974351"/>
            <a:ext cx="1058344" cy="1058344"/>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19" name="TextBox 19"/>
          <p:cNvSpPr txBox="1"/>
          <p:nvPr/>
        </p:nvSpPr>
        <p:spPr>
          <a:xfrm>
            <a:off x="9650823" y="2216692"/>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04</a:t>
            </a:r>
          </a:p>
        </p:txBody>
      </p:sp>
      <p:grpSp>
        <p:nvGrpSpPr>
          <p:cNvPr id="20" name="Group 20"/>
          <p:cNvGrpSpPr/>
          <p:nvPr/>
        </p:nvGrpSpPr>
        <p:grpSpPr>
          <a:xfrm>
            <a:off x="9721598" y="5964008"/>
            <a:ext cx="1058344" cy="1058344"/>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22" name="TextBox 22"/>
          <p:cNvSpPr txBox="1"/>
          <p:nvPr/>
        </p:nvSpPr>
        <p:spPr>
          <a:xfrm>
            <a:off x="9721598" y="6149328"/>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05</a:t>
            </a:r>
          </a:p>
        </p:txBody>
      </p:sp>
      <p:sp>
        <p:nvSpPr>
          <p:cNvPr id="23" name="TextBox 23"/>
          <p:cNvSpPr txBox="1"/>
          <p:nvPr/>
        </p:nvSpPr>
        <p:spPr>
          <a:xfrm>
            <a:off x="1846004" y="414648"/>
            <a:ext cx="3643441" cy="1122722"/>
          </a:xfrm>
          <a:prstGeom prst="rect">
            <a:avLst/>
          </a:prstGeom>
        </p:spPr>
        <p:txBody>
          <a:bodyPr lIns="0" tIns="0" rIns="0" bIns="0" rtlCol="0" anchor="t">
            <a:spAutoFit/>
          </a:bodyPr>
          <a:lstStyle/>
          <a:p>
            <a:pPr algn="ctr">
              <a:lnSpc>
                <a:spcPts val="9134"/>
              </a:lnSpc>
            </a:pPr>
            <a:r>
              <a:rPr lang="en-US" sz="6524">
                <a:solidFill>
                  <a:srgbClr val="000000"/>
                </a:solidFill>
                <a:latin typeface="Lovelo"/>
              </a:rPr>
              <a:t>FINDINGS</a:t>
            </a:r>
          </a:p>
        </p:txBody>
      </p:sp>
      <p:sp>
        <p:nvSpPr>
          <p:cNvPr id="24" name="TextBox 24"/>
          <p:cNvSpPr txBox="1"/>
          <p:nvPr/>
        </p:nvSpPr>
        <p:spPr>
          <a:xfrm>
            <a:off x="1756381" y="1993273"/>
            <a:ext cx="7531982" cy="1653539"/>
          </a:xfrm>
          <a:prstGeom prst="rect">
            <a:avLst/>
          </a:prstGeom>
        </p:spPr>
        <p:txBody>
          <a:bodyPr lIns="0" tIns="0" rIns="0" bIns="0" rtlCol="0" anchor="t">
            <a:spAutoFit/>
          </a:bodyPr>
          <a:lstStyle/>
          <a:p>
            <a:pPr algn="just">
              <a:lnSpc>
                <a:spcPts val="3360"/>
              </a:lnSpc>
            </a:pPr>
            <a:r>
              <a:rPr lang="en-US" sz="2400">
                <a:solidFill>
                  <a:srgbClr val="000000"/>
                </a:solidFill>
                <a:latin typeface="Canva Sans Bold"/>
              </a:rPr>
              <a:t>The best performing team in the past 10 years since 2018 is Man United, as they have accumulated 870 points, followed by Chelsea then Man City.</a:t>
            </a:r>
          </a:p>
        </p:txBody>
      </p:sp>
      <p:sp>
        <p:nvSpPr>
          <p:cNvPr id="25" name="TextBox 25"/>
          <p:cNvSpPr txBox="1"/>
          <p:nvPr/>
        </p:nvSpPr>
        <p:spPr>
          <a:xfrm>
            <a:off x="1690528" y="3915155"/>
            <a:ext cx="7597835" cy="3329940"/>
          </a:xfrm>
          <a:prstGeom prst="rect">
            <a:avLst/>
          </a:prstGeom>
        </p:spPr>
        <p:txBody>
          <a:bodyPr lIns="0" tIns="0" rIns="0" bIns="0" rtlCol="0" anchor="t">
            <a:spAutoFit/>
          </a:bodyPr>
          <a:lstStyle/>
          <a:p>
            <a:pPr algn="just">
              <a:lnSpc>
                <a:spcPts val="3359"/>
              </a:lnSpc>
            </a:pPr>
            <a:r>
              <a:rPr lang="en-US" sz="2400" dirty="0">
                <a:solidFill>
                  <a:srgbClr val="000000"/>
                </a:solidFill>
                <a:latin typeface="Canva Sans Bold"/>
              </a:rPr>
              <a:t>During 2017-18 season, team Man City scored more shots on targets and also secured the highest points in the season. But team Man United ranks 6th in terms of 'shots on target' but secures second highest position in this season. So there exists a correlation with other attributes such as shots conceded that results to the high score.</a:t>
            </a:r>
          </a:p>
          <a:p>
            <a:pPr algn="ctr">
              <a:lnSpc>
                <a:spcPts val="3359"/>
              </a:lnSpc>
            </a:pPr>
            <a:endParaRPr lang="en-US" sz="2400" dirty="0">
              <a:solidFill>
                <a:srgbClr val="000000"/>
              </a:solidFill>
              <a:latin typeface="Canva Sans Bold"/>
            </a:endParaRPr>
          </a:p>
        </p:txBody>
      </p:sp>
      <p:sp>
        <p:nvSpPr>
          <p:cNvPr id="26" name="TextBox 26"/>
          <p:cNvSpPr txBox="1"/>
          <p:nvPr/>
        </p:nvSpPr>
        <p:spPr>
          <a:xfrm>
            <a:off x="1690528" y="7243190"/>
            <a:ext cx="7744665" cy="2910840"/>
          </a:xfrm>
          <a:prstGeom prst="rect">
            <a:avLst/>
          </a:prstGeom>
        </p:spPr>
        <p:txBody>
          <a:bodyPr lIns="0" tIns="0" rIns="0" bIns="0" rtlCol="0" anchor="t">
            <a:spAutoFit/>
          </a:bodyPr>
          <a:lstStyle/>
          <a:p>
            <a:pPr algn="just">
              <a:lnSpc>
                <a:spcPts val="3359"/>
              </a:lnSpc>
            </a:pPr>
            <a:r>
              <a:rPr lang="en-US" sz="2400">
                <a:solidFill>
                  <a:srgbClr val="000000"/>
                </a:solidFill>
                <a:latin typeface="Canva Sans Bold"/>
              </a:rPr>
              <a:t>After running multiple analytical queries on the 2017-18 season, it is observed that while attacking is important to secure the highest score, defense strategy is also a decisive factor. The better teams to defend, the better their chances of finishing at the top.</a:t>
            </a:r>
          </a:p>
          <a:p>
            <a:pPr algn="just">
              <a:lnSpc>
                <a:spcPts val="3359"/>
              </a:lnSpc>
            </a:pPr>
            <a:endParaRPr lang="en-US" sz="2400">
              <a:solidFill>
                <a:srgbClr val="000000"/>
              </a:solidFill>
              <a:latin typeface="Canva Sans Bold"/>
            </a:endParaRPr>
          </a:p>
        </p:txBody>
      </p:sp>
      <p:sp>
        <p:nvSpPr>
          <p:cNvPr id="27" name="TextBox 27"/>
          <p:cNvSpPr txBox="1"/>
          <p:nvPr/>
        </p:nvSpPr>
        <p:spPr>
          <a:xfrm>
            <a:off x="11186219" y="1843150"/>
            <a:ext cx="6722159" cy="2910840"/>
          </a:xfrm>
          <a:prstGeom prst="rect">
            <a:avLst/>
          </a:prstGeom>
        </p:spPr>
        <p:txBody>
          <a:bodyPr lIns="0" tIns="0" rIns="0" bIns="0" rtlCol="0" anchor="t">
            <a:spAutoFit/>
          </a:bodyPr>
          <a:lstStyle/>
          <a:p>
            <a:pPr algn="just">
              <a:lnSpc>
                <a:spcPts val="3359"/>
              </a:lnSpc>
            </a:pPr>
            <a:r>
              <a:rPr lang="en-US" sz="2400">
                <a:solidFill>
                  <a:srgbClr val="000000"/>
                </a:solidFill>
                <a:latin typeface="Canva Sans Bold"/>
              </a:rPr>
              <a:t>During 2014-15 season, team Chelsea which finished on the top with highest score didn't have the most shots on target. Here, the preliminary analysis is holding up! The better you defend, the higher your chances to finish at the top.</a:t>
            </a:r>
          </a:p>
          <a:p>
            <a:pPr algn="ctr">
              <a:lnSpc>
                <a:spcPts val="3359"/>
              </a:lnSpc>
            </a:pPr>
            <a:endParaRPr lang="en-US" sz="2400">
              <a:solidFill>
                <a:srgbClr val="000000"/>
              </a:solidFill>
              <a:latin typeface="Canva Sans Bold"/>
            </a:endParaRPr>
          </a:p>
        </p:txBody>
      </p:sp>
      <p:sp>
        <p:nvSpPr>
          <p:cNvPr id="28" name="TextBox 28"/>
          <p:cNvSpPr txBox="1"/>
          <p:nvPr/>
        </p:nvSpPr>
        <p:spPr>
          <a:xfrm>
            <a:off x="10876917" y="5890222"/>
            <a:ext cx="7340761" cy="3329939"/>
          </a:xfrm>
          <a:prstGeom prst="rect">
            <a:avLst/>
          </a:prstGeom>
        </p:spPr>
        <p:txBody>
          <a:bodyPr lIns="0" tIns="0" rIns="0" bIns="0" rtlCol="0" anchor="t">
            <a:spAutoFit/>
          </a:bodyPr>
          <a:lstStyle/>
          <a:p>
            <a:pPr algn="just">
              <a:lnSpc>
                <a:spcPts val="3360"/>
              </a:lnSpc>
            </a:pPr>
            <a:r>
              <a:rPr lang="en-US" sz="2400" dirty="0">
                <a:solidFill>
                  <a:srgbClr val="000000"/>
                </a:solidFill>
                <a:latin typeface="Canva Sans Bold"/>
              </a:rPr>
              <a:t>In conclusion, after conducting the analysis on the 2011-12 season, the data shows that defense is the decisive factor in finishing the season with the high points. However, while the data also shows that defense is the most crucial factor, but to finish in the top, you also have to perform highly on the attack.</a:t>
            </a:r>
          </a:p>
          <a:p>
            <a:pPr algn="just">
              <a:lnSpc>
                <a:spcPts val="3360"/>
              </a:lnSpc>
            </a:pPr>
            <a:endParaRPr lang="en-US" sz="2400" dirty="0">
              <a:solidFill>
                <a:srgbClr val="000000"/>
              </a:solidFill>
              <a:latin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0" y="-1202638"/>
            <a:ext cx="18288000" cy="12333761"/>
            <a:chOff x="0" y="0"/>
            <a:chExt cx="24384000" cy="16445014"/>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956744" cy="227528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956744" cy="227528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833946"/>
              <a:ext cx="1956744" cy="2275284"/>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5667892"/>
              <a:ext cx="1956744" cy="2275284"/>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501838"/>
              <a:ext cx="1956744" cy="2275284"/>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1335784"/>
              <a:ext cx="1956744" cy="2275284"/>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4169730"/>
              <a:ext cx="1956744" cy="227528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74861" y="0"/>
              <a:ext cx="1956744" cy="2275284"/>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74861" y="0"/>
              <a:ext cx="1956744" cy="2275284"/>
            </a:xfrm>
            <a:prstGeom prst="rect">
              <a:avLst/>
            </a:prstGeom>
          </p:spPr>
        </p:pic>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74861" y="2833946"/>
              <a:ext cx="1956744" cy="2275284"/>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74861" y="5667892"/>
              <a:ext cx="1956744" cy="2275284"/>
            </a:xfrm>
            <a:prstGeom prst="rect">
              <a:avLst/>
            </a:prstGeom>
          </p:spPr>
        </p:pic>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74861" y="8501838"/>
              <a:ext cx="1956744" cy="2275284"/>
            </a:xfrm>
            <a:prstGeom prst="rect">
              <a:avLst/>
            </a:prstGeom>
          </p:spPr>
        </p:pic>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74861" y="11335784"/>
              <a:ext cx="1956744" cy="2275284"/>
            </a:xfrm>
            <a:prstGeom prst="rect">
              <a:avLst/>
            </a:prstGeom>
          </p:spPr>
        </p:pic>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74861" y="14169730"/>
              <a:ext cx="1956744" cy="2275284"/>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66818" y="0"/>
              <a:ext cx="1956744" cy="2275284"/>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66818" y="0"/>
              <a:ext cx="1956744" cy="2275284"/>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66818" y="2833946"/>
              <a:ext cx="1956744" cy="2275284"/>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66818" y="5667892"/>
              <a:ext cx="1956744" cy="2275284"/>
            </a:xfrm>
            <a:prstGeom prst="rect">
              <a:avLst/>
            </a:prstGeom>
          </p:spPr>
        </p:pic>
        <p:pic>
          <p:nvPicPr>
            <p:cNvPr id="21" name="Picture 2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66818" y="8501838"/>
              <a:ext cx="1956744" cy="2275284"/>
            </a:xfrm>
            <a:prstGeom prst="rect">
              <a:avLst/>
            </a:prstGeom>
          </p:spPr>
        </p:pic>
        <p:pic>
          <p:nvPicPr>
            <p:cNvPr id="22" name="Picture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66818" y="11335784"/>
              <a:ext cx="1956744" cy="2275284"/>
            </a:xfrm>
            <a:prstGeom prst="rect">
              <a:avLst/>
            </a:prstGeom>
          </p:spPr>
        </p:pic>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66818" y="14169730"/>
              <a:ext cx="1956744" cy="2275284"/>
            </a:xfrm>
            <a:prstGeom prst="rect">
              <a:avLst/>
            </a:prstGeom>
          </p:spPr>
        </p:pic>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58775" y="0"/>
              <a:ext cx="1956744" cy="2275284"/>
            </a:xfrm>
            <a:prstGeom prst="rect">
              <a:avLst/>
            </a:prstGeom>
          </p:spPr>
        </p:pic>
        <p:pic>
          <p:nvPicPr>
            <p:cNvPr id="25" name="Picture 2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58775" y="0"/>
              <a:ext cx="1956744" cy="2275284"/>
            </a:xfrm>
            <a:prstGeom prst="rect">
              <a:avLst/>
            </a:prstGeom>
          </p:spPr>
        </p:pic>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58775" y="2833946"/>
              <a:ext cx="1956744" cy="2275284"/>
            </a:xfrm>
            <a:prstGeom prst="rect">
              <a:avLst/>
            </a:prstGeom>
          </p:spPr>
        </p:pic>
        <p:pic>
          <p:nvPicPr>
            <p:cNvPr id="27" name="Picture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58775" y="5667892"/>
              <a:ext cx="1956744" cy="2275284"/>
            </a:xfrm>
            <a:prstGeom prst="rect">
              <a:avLst/>
            </a:prstGeom>
          </p:spPr>
        </p:pic>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58775" y="8501838"/>
              <a:ext cx="1956744" cy="2275284"/>
            </a:xfrm>
            <a:prstGeom prst="rect">
              <a:avLst/>
            </a:prstGeom>
          </p:spPr>
        </p:pic>
        <p:pic>
          <p:nvPicPr>
            <p:cNvPr id="29" name="Picture 2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58775" y="11335784"/>
              <a:ext cx="1956744" cy="2275284"/>
            </a:xfrm>
            <a:prstGeom prst="rect">
              <a:avLst/>
            </a:prstGeom>
          </p:spPr>
        </p:pic>
        <p:pic>
          <p:nvPicPr>
            <p:cNvPr id="30" name="Picture 3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58775" y="14169730"/>
              <a:ext cx="1956744" cy="2275284"/>
            </a:xfrm>
            <a:prstGeom prst="rect">
              <a:avLst/>
            </a:prstGeom>
          </p:spPr>
        </p:pic>
        <p:pic>
          <p:nvPicPr>
            <p:cNvPr id="31" name="Picture 3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950732" y="0"/>
              <a:ext cx="1956744" cy="2275284"/>
            </a:xfrm>
            <a:prstGeom prst="rect">
              <a:avLst/>
            </a:prstGeom>
          </p:spPr>
        </p:pic>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950732" y="0"/>
              <a:ext cx="1956744" cy="2275284"/>
            </a:xfrm>
            <a:prstGeom prst="rect">
              <a:avLst/>
            </a:prstGeom>
          </p:spPr>
        </p:pic>
        <p:pic>
          <p:nvPicPr>
            <p:cNvPr id="33" name="Picture 3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950732" y="2833946"/>
              <a:ext cx="1956744" cy="2275284"/>
            </a:xfrm>
            <a:prstGeom prst="rect">
              <a:avLst/>
            </a:prstGeom>
          </p:spPr>
        </p:pic>
        <p:pic>
          <p:nvPicPr>
            <p:cNvPr id="34" name="Picture 3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950732" y="5667892"/>
              <a:ext cx="1956744" cy="2275284"/>
            </a:xfrm>
            <a:prstGeom prst="rect">
              <a:avLst/>
            </a:prstGeom>
          </p:spPr>
        </p:pic>
        <p:pic>
          <p:nvPicPr>
            <p:cNvPr id="35" name="Picture 3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950732" y="8501838"/>
              <a:ext cx="1956744" cy="2275284"/>
            </a:xfrm>
            <a:prstGeom prst="rect">
              <a:avLst/>
            </a:prstGeom>
          </p:spPr>
        </p:pic>
        <p:pic>
          <p:nvPicPr>
            <p:cNvPr id="36" name="Picture 3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950732" y="11335784"/>
              <a:ext cx="1956744" cy="2275284"/>
            </a:xfrm>
            <a:prstGeom prst="rect">
              <a:avLst/>
            </a:prstGeom>
          </p:spPr>
        </p:pic>
        <p:pic>
          <p:nvPicPr>
            <p:cNvPr id="37" name="Picture 3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950732" y="14169730"/>
              <a:ext cx="1956744" cy="2275284"/>
            </a:xfrm>
            <a:prstGeom prst="rect">
              <a:avLst/>
            </a:prstGeom>
          </p:spPr>
        </p:pic>
        <p:pic>
          <p:nvPicPr>
            <p:cNvPr id="38" name="Picture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76524" y="0"/>
              <a:ext cx="1956744" cy="2275284"/>
            </a:xfrm>
            <a:prstGeom prst="rect">
              <a:avLst/>
            </a:prstGeom>
          </p:spPr>
        </p:pic>
        <p:pic>
          <p:nvPicPr>
            <p:cNvPr id="39" name="Picture 3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76524" y="0"/>
              <a:ext cx="1956744" cy="2275284"/>
            </a:xfrm>
            <a:prstGeom prst="rect">
              <a:avLst/>
            </a:prstGeom>
          </p:spPr>
        </p:pic>
        <p:pic>
          <p:nvPicPr>
            <p:cNvPr id="40" name="Picture 4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76524" y="2833946"/>
              <a:ext cx="1956744" cy="2275284"/>
            </a:xfrm>
            <a:prstGeom prst="rect">
              <a:avLst/>
            </a:prstGeom>
          </p:spPr>
        </p:pic>
        <p:pic>
          <p:nvPicPr>
            <p:cNvPr id="41" name="Picture 4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76524" y="5667892"/>
              <a:ext cx="1956744" cy="2275284"/>
            </a:xfrm>
            <a:prstGeom prst="rect">
              <a:avLst/>
            </a:prstGeom>
          </p:spPr>
        </p:pic>
        <p:pic>
          <p:nvPicPr>
            <p:cNvPr id="42" name="Picture 4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76524" y="8501838"/>
              <a:ext cx="1956744" cy="2275284"/>
            </a:xfrm>
            <a:prstGeom prst="rect">
              <a:avLst/>
            </a:prstGeom>
          </p:spPr>
        </p:pic>
        <p:pic>
          <p:nvPicPr>
            <p:cNvPr id="43" name="Picture 4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76524" y="11335784"/>
              <a:ext cx="1956744" cy="2275284"/>
            </a:xfrm>
            <a:prstGeom prst="rect">
              <a:avLst/>
            </a:prstGeom>
          </p:spPr>
        </p:pic>
        <p:pic>
          <p:nvPicPr>
            <p:cNvPr id="44" name="Picture 4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76524" y="14169730"/>
              <a:ext cx="1956744" cy="2275284"/>
            </a:xfrm>
            <a:prstGeom prst="rect">
              <a:avLst/>
            </a:prstGeom>
          </p:spPr>
        </p:pic>
        <p:pic>
          <p:nvPicPr>
            <p:cNvPr id="45" name="Picture 4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51385" y="0"/>
              <a:ext cx="1956744" cy="2275284"/>
            </a:xfrm>
            <a:prstGeom prst="rect">
              <a:avLst/>
            </a:prstGeom>
          </p:spPr>
        </p:pic>
        <p:pic>
          <p:nvPicPr>
            <p:cNvPr id="46" name="Picture 4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51385" y="0"/>
              <a:ext cx="1956744" cy="2275284"/>
            </a:xfrm>
            <a:prstGeom prst="rect">
              <a:avLst/>
            </a:prstGeom>
          </p:spPr>
        </p:pic>
        <p:pic>
          <p:nvPicPr>
            <p:cNvPr id="47" name="Picture 4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51385" y="2833946"/>
              <a:ext cx="1956744" cy="2275284"/>
            </a:xfrm>
            <a:prstGeom prst="rect">
              <a:avLst/>
            </a:prstGeom>
          </p:spPr>
        </p:pic>
        <p:pic>
          <p:nvPicPr>
            <p:cNvPr id="48" name="Picture 4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51385" y="5667892"/>
              <a:ext cx="1956744" cy="2275284"/>
            </a:xfrm>
            <a:prstGeom prst="rect">
              <a:avLst/>
            </a:prstGeom>
          </p:spPr>
        </p:pic>
        <p:pic>
          <p:nvPicPr>
            <p:cNvPr id="49" name="Picture 4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51385" y="8501838"/>
              <a:ext cx="1956744" cy="2275284"/>
            </a:xfrm>
            <a:prstGeom prst="rect">
              <a:avLst/>
            </a:prstGeom>
          </p:spPr>
        </p:pic>
        <p:pic>
          <p:nvPicPr>
            <p:cNvPr id="50" name="Picture 5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51385" y="11335784"/>
              <a:ext cx="1956744" cy="2275284"/>
            </a:xfrm>
            <a:prstGeom prst="rect">
              <a:avLst/>
            </a:prstGeom>
          </p:spPr>
        </p:pic>
        <p:pic>
          <p:nvPicPr>
            <p:cNvPr id="51" name="Picture 5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51385" y="14169730"/>
              <a:ext cx="1956744" cy="2275284"/>
            </a:xfrm>
            <a:prstGeom prst="rect">
              <a:avLst/>
            </a:prstGeom>
          </p:spPr>
        </p:pic>
        <p:pic>
          <p:nvPicPr>
            <p:cNvPr id="52" name="Picture 5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43342" y="0"/>
              <a:ext cx="1956744" cy="2275284"/>
            </a:xfrm>
            <a:prstGeom prst="rect">
              <a:avLst/>
            </a:prstGeom>
          </p:spPr>
        </p:pic>
        <p:pic>
          <p:nvPicPr>
            <p:cNvPr id="53" name="Picture 5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43342" y="0"/>
              <a:ext cx="1956744" cy="2275284"/>
            </a:xfrm>
            <a:prstGeom prst="rect">
              <a:avLst/>
            </a:prstGeom>
          </p:spPr>
        </p:pic>
        <p:pic>
          <p:nvPicPr>
            <p:cNvPr id="54" name="Picture 5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43342" y="2833946"/>
              <a:ext cx="1956744" cy="2275284"/>
            </a:xfrm>
            <a:prstGeom prst="rect">
              <a:avLst/>
            </a:prstGeom>
          </p:spPr>
        </p:pic>
        <p:pic>
          <p:nvPicPr>
            <p:cNvPr id="55" name="Picture 5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43342" y="5667892"/>
              <a:ext cx="1956744" cy="2275284"/>
            </a:xfrm>
            <a:prstGeom prst="rect">
              <a:avLst/>
            </a:prstGeom>
          </p:spPr>
        </p:pic>
        <p:pic>
          <p:nvPicPr>
            <p:cNvPr id="56" name="Picture 5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43342" y="8501838"/>
              <a:ext cx="1956744" cy="2275284"/>
            </a:xfrm>
            <a:prstGeom prst="rect">
              <a:avLst/>
            </a:prstGeom>
          </p:spPr>
        </p:pic>
        <p:pic>
          <p:nvPicPr>
            <p:cNvPr id="57" name="Picture 5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43342" y="11335784"/>
              <a:ext cx="1956744" cy="2275284"/>
            </a:xfrm>
            <a:prstGeom prst="rect">
              <a:avLst/>
            </a:prstGeom>
          </p:spPr>
        </p:pic>
        <p:pic>
          <p:nvPicPr>
            <p:cNvPr id="58" name="Picture 5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43342" y="14169730"/>
              <a:ext cx="1956744" cy="2275284"/>
            </a:xfrm>
            <a:prstGeom prst="rect">
              <a:avLst/>
            </a:prstGeom>
          </p:spPr>
        </p:pic>
        <p:pic>
          <p:nvPicPr>
            <p:cNvPr id="59" name="Picture 5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35299" y="0"/>
              <a:ext cx="1956744" cy="2275284"/>
            </a:xfrm>
            <a:prstGeom prst="rect">
              <a:avLst/>
            </a:prstGeom>
          </p:spPr>
        </p:pic>
        <p:pic>
          <p:nvPicPr>
            <p:cNvPr id="60" name="Picture 6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35299" y="0"/>
              <a:ext cx="1956744" cy="2275284"/>
            </a:xfrm>
            <a:prstGeom prst="rect">
              <a:avLst/>
            </a:prstGeom>
          </p:spPr>
        </p:pic>
        <p:pic>
          <p:nvPicPr>
            <p:cNvPr id="61" name="Picture 6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35299" y="2833946"/>
              <a:ext cx="1956744" cy="2275284"/>
            </a:xfrm>
            <a:prstGeom prst="rect">
              <a:avLst/>
            </a:prstGeom>
          </p:spPr>
        </p:pic>
        <p:pic>
          <p:nvPicPr>
            <p:cNvPr id="62" name="Picture 6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35299" y="5667892"/>
              <a:ext cx="1956744" cy="2275284"/>
            </a:xfrm>
            <a:prstGeom prst="rect">
              <a:avLst/>
            </a:prstGeom>
          </p:spPr>
        </p:pic>
        <p:pic>
          <p:nvPicPr>
            <p:cNvPr id="63" name="Picture 6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35299" y="8501838"/>
              <a:ext cx="1956744" cy="2275284"/>
            </a:xfrm>
            <a:prstGeom prst="rect">
              <a:avLst/>
            </a:prstGeom>
          </p:spPr>
        </p:pic>
        <p:pic>
          <p:nvPicPr>
            <p:cNvPr id="64" name="Picture 6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35299" y="11335784"/>
              <a:ext cx="1956744" cy="2275284"/>
            </a:xfrm>
            <a:prstGeom prst="rect">
              <a:avLst/>
            </a:prstGeom>
          </p:spPr>
        </p:pic>
        <p:pic>
          <p:nvPicPr>
            <p:cNvPr id="65" name="Picture 6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35299" y="14169730"/>
              <a:ext cx="1956744" cy="2275284"/>
            </a:xfrm>
            <a:prstGeom prst="rect">
              <a:avLst/>
            </a:prstGeom>
          </p:spPr>
        </p:pic>
        <p:pic>
          <p:nvPicPr>
            <p:cNvPr id="66" name="Picture 6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427256" y="0"/>
              <a:ext cx="1956744" cy="2275284"/>
            </a:xfrm>
            <a:prstGeom prst="rect">
              <a:avLst/>
            </a:prstGeom>
          </p:spPr>
        </p:pic>
        <p:pic>
          <p:nvPicPr>
            <p:cNvPr id="67" name="Picture 6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427256" y="0"/>
              <a:ext cx="1956744" cy="2275284"/>
            </a:xfrm>
            <a:prstGeom prst="rect">
              <a:avLst/>
            </a:prstGeom>
          </p:spPr>
        </p:pic>
        <p:pic>
          <p:nvPicPr>
            <p:cNvPr id="68" name="Picture 6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427256" y="2833946"/>
              <a:ext cx="1956744" cy="2275284"/>
            </a:xfrm>
            <a:prstGeom prst="rect">
              <a:avLst/>
            </a:prstGeom>
          </p:spPr>
        </p:pic>
        <p:pic>
          <p:nvPicPr>
            <p:cNvPr id="69" name="Picture 6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427256" y="5667892"/>
              <a:ext cx="1956744" cy="2275284"/>
            </a:xfrm>
            <a:prstGeom prst="rect">
              <a:avLst/>
            </a:prstGeom>
          </p:spPr>
        </p:pic>
        <p:pic>
          <p:nvPicPr>
            <p:cNvPr id="70" name="Picture 7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427256" y="8501838"/>
              <a:ext cx="1956744" cy="2275284"/>
            </a:xfrm>
            <a:prstGeom prst="rect">
              <a:avLst/>
            </a:prstGeom>
          </p:spPr>
        </p:pic>
        <p:pic>
          <p:nvPicPr>
            <p:cNvPr id="71" name="Picture 7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427256" y="11335784"/>
              <a:ext cx="1956744" cy="2275284"/>
            </a:xfrm>
            <a:prstGeom prst="rect">
              <a:avLst/>
            </a:prstGeom>
          </p:spPr>
        </p:pic>
        <p:pic>
          <p:nvPicPr>
            <p:cNvPr id="72" name="Picture 7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427256" y="14169730"/>
              <a:ext cx="1956744" cy="2275284"/>
            </a:xfrm>
            <a:prstGeom prst="rect">
              <a:avLst/>
            </a:prstGeom>
          </p:spPr>
        </p:pic>
      </p:grpSp>
      <p:pic>
        <p:nvPicPr>
          <p:cNvPr id="73" name="Picture 7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38064" y="-3403402"/>
            <a:ext cx="13584882" cy="10799982"/>
          </a:xfrm>
          <a:prstGeom prst="rect">
            <a:avLst/>
          </a:prstGeom>
        </p:spPr>
      </p:pic>
      <p:pic>
        <p:nvPicPr>
          <p:cNvPr id="74" name="Picture 7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2086870" y="-1759321"/>
            <a:ext cx="9775261" cy="15356767"/>
          </a:xfrm>
          <a:prstGeom prst="rect">
            <a:avLst/>
          </a:prstGeom>
        </p:spPr>
      </p:pic>
      <p:pic>
        <p:nvPicPr>
          <p:cNvPr id="75" name="Picture 7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80293" y="0"/>
            <a:ext cx="2188414" cy="2501045"/>
          </a:xfrm>
          <a:prstGeom prst="rect">
            <a:avLst/>
          </a:prstGeom>
        </p:spPr>
      </p:pic>
      <p:pic>
        <p:nvPicPr>
          <p:cNvPr id="76" name="Picture 7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r="22876" b="82469"/>
          <a:stretch>
            <a:fillRect/>
          </a:stretch>
        </p:blipFill>
        <p:spPr>
          <a:xfrm>
            <a:off x="7803952" y="9568440"/>
            <a:ext cx="1444168" cy="312747"/>
          </a:xfrm>
          <a:prstGeom prst="rect">
            <a:avLst/>
          </a:prstGeom>
        </p:spPr>
      </p:pic>
      <p:sp>
        <p:nvSpPr>
          <p:cNvPr id="77" name="TextBox 77"/>
          <p:cNvSpPr txBox="1"/>
          <p:nvPr/>
        </p:nvSpPr>
        <p:spPr>
          <a:xfrm>
            <a:off x="743901" y="1628367"/>
            <a:ext cx="16230600" cy="8514715"/>
          </a:xfrm>
          <a:prstGeom prst="rect">
            <a:avLst/>
          </a:prstGeom>
        </p:spPr>
        <p:txBody>
          <a:bodyPr lIns="0" tIns="0" rIns="0" bIns="0" rtlCol="0" anchor="t">
            <a:spAutoFit/>
          </a:bodyPr>
          <a:lstStyle/>
          <a:p>
            <a:pPr algn="ctr">
              <a:lnSpc>
                <a:spcPts val="4759"/>
              </a:lnSpc>
            </a:pPr>
            <a:endParaRPr dirty="0"/>
          </a:p>
          <a:p>
            <a:pPr algn="ctr">
              <a:lnSpc>
                <a:spcPts val="4899"/>
              </a:lnSpc>
            </a:pPr>
            <a:r>
              <a:rPr lang="en-US" sz="3499" dirty="0">
                <a:solidFill>
                  <a:srgbClr val="FFFFFF"/>
                </a:solidFill>
                <a:latin typeface="Canva Sans"/>
              </a:rPr>
              <a:t>This part is intended to help coaches and players be cautious of </a:t>
            </a:r>
          </a:p>
          <a:p>
            <a:pPr algn="ctr">
              <a:lnSpc>
                <a:spcPts val="4899"/>
              </a:lnSpc>
            </a:pPr>
            <a:r>
              <a:rPr lang="en-US" sz="3499" dirty="0">
                <a:solidFill>
                  <a:srgbClr val="FFFFFF"/>
                </a:solidFill>
                <a:latin typeface="Canva Sans"/>
              </a:rPr>
              <a:t>certain referees.</a:t>
            </a:r>
          </a:p>
          <a:p>
            <a:pPr algn="ctr">
              <a:lnSpc>
                <a:spcPts val="4899"/>
              </a:lnSpc>
            </a:pPr>
            <a:endParaRPr lang="en-US" sz="3499" dirty="0">
              <a:solidFill>
                <a:srgbClr val="FFFFFF"/>
              </a:solidFill>
              <a:latin typeface="Canva Sans"/>
            </a:endParaRPr>
          </a:p>
          <a:p>
            <a:pPr algn="ctr">
              <a:lnSpc>
                <a:spcPts val="4899"/>
              </a:lnSpc>
            </a:pPr>
            <a:r>
              <a:rPr lang="en-US" sz="3499" dirty="0">
                <a:solidFill>
                  <a:srgbClr val="FFFFFF"/>
                </a:solidFill>
                <a:latin typeface="Canva Sans"/>
              </a:rPr>
              <a:t>Who is the strictest referee that issued the most yellow and red cards          during 2015-2018, that we need to be aware of? Over time, what’s the trend of red cards and yellow cards issued?</a:t>
            </a:r>
          </a:p>
          <a:p>
            <a:pPr algn="ctr">
              <a:lnSpc>
                <a:spcPts val="4899"/>
              </a:lnSpc>
            </a:pPr>
            <a:endParaRPr lang="en-US" sz="3499" dirty="0">
              <a:solidFill>
                <a:srgbClr val="FFFFFF"/>
              </a:solidFill>
              <a:latin typeface="Canva Sans"/>
            </a:endParaRPr>
          </a:p>
          <a:p>
            <a:pPr algn="ctr">
              <a:lnSpc>
                <a:spcPts val="4759"/>
              </a:lnSpc>
            </a:pPr>
            <a:r>
              <a:rPr lang="en-US" sz="3399" dirty="0">
                <a:solidFill>
                  <a:srgbClr val="FFFFFF"/>
                </a:solidFill>
                <a:latin typeface="Canva Sans"/>
              </a:rPr>
              <a:t>Part1: Who is the strict referee that issued more yellow and red cards during 2015-2018, that we need to be aware of?</a:t>
            </a:r>
          </a:p>
          <a:p>
            <a:pPr algn="ctr">
              <a:lnSpc>
                <a:spcPts val="4759"/>
              </a:lnSpc>
            </a:pPr>
            <a:r>
              <a:rPr lang="en-US" sz="3399" dirty="0">
                <a:solidFill>
                  <a:srgbClr val="FFFFFF"/>
                </a:solidFill>
                <a:latin typeface="Canva Sans"/>
              </a:rPr>
              <a:t>Part2: Count from 2001 to 2018, the total red cards and yellow cards issued each year. See whether there’s a trend</a:t>
            </a:r>
          </a:p>
          <a:p>
            <a:pPr algn="ctr">
              <a:lnSpc>
                <a:spcPts val="4759"/>
              </a:lnSpc>
            </a:pPr>
            <a:r>
              <a:rPr lang="en-US" sz="3399" dirty="0">
                <a:solidFill>
                  <a:srgbClr val="FFFFFF"/>
                </a:solidFill>
                <a:latin typeface="Canva Sans"/>
              </a:rPr>
              <a:t>                                                               </a:t>
            </a:r>
          </a:p>
          <a:p>
            <a:pPr algn="ctr">
              <a:lnSpc>
                <a:spcPts val="4759"/>
              </a:lnSpc>
            </a:pPr>
            <a:endParaRPr lang="en-US" sz="3399" dirty="0">
              <a:solidFill>
                <a:srgbClr val="FFFFFF"/>
              </a:solidFill>
              <a:latin typeface="Canva Sans"/>
            </a:endParaRPr>
          </a:p>
        </p:txBody>
      </p:sp>
      <p:sp>
        <p:nvSpPr>
          <p:cNvPr id="78" name="TextBox 78"/>
          <p:cNvSpPr txBox="1"/>
          <p:nvPr/>
        </p:nvSpPr>
        <p:spPr>
          <a:xfrm>
            <a:off x="5622052" y="817305"/>
            <a:ext cx="5807968" cy="1366400"/>
          </a:xfrm>
          <a:prstGeom prst="rect">
            <a:avLst/>
          </a:prstGeom>
        </p:spPr>
        <p:txBody>
          <a:bodyPr lIns="0" tIns="0" rIns="0" bIns="0" rtlCol="0" anchor="t">
            <a:spAutoFit/>
          </a:bodyPr>
          <a:lstStyle/>
          <a:p>
            <a:pPr algn="ctr">
              <a:lnSpc>
                <a:spcPts val="5536"/>
              </a:lnSpc>
            </a:pPr>
            <a:r>
              <a:rPr lang="en-US" sz="3954">
                <a:solidFill>
                  <a:srgbClr val="FFFFFF"/>
                </a:solidFill>
                <a:latin typeface="Canva Sans Bold"/>
              </a:rPr>
              <a:t>BUSINESS QUESTION 2:</a:t>
            </a:r>
          </a:p>
          <a:p>
            <a:pPr algn="ctr">
              <a:lnSpc>
                <a:spcPts val="5536"/>
              </a:lnSpc>
            </a:pPr>
            <a:endParaRPr lang="en-US" sz="3954">
              <a:solidFill>
                <a:srgbClr val="FFFFFF"/>
              </a:solidFill>
              <a:latin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42998" y="7480896"/>
            <a:ext cx="3836670" cy="3836670"/>
            <a:chOff x="0" y="0"/>
            <a:chExt cx="2787650" cy="2787650"/>
          </a:xfrm>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DFD8CA"/>
            </a:solidFill>
          </p:spPr>
        </p:sp>
      </p:grpSp>
      <p:grpSp>
        <p:nvGrpSpPr>
          <p:cNvPr id="4" name="Group 4"/>
          <p:cNvGrpSpPr/>
          <p:nvPr/>
        </p:nvGrpSpPr>
        <p:grpSpPr>
          <a:xfrm>
            <a:off x="1811200" y="2436086"/>
            <a:ext cx="14666780" cy="6765064"/>
            <a:chOff x="0" y="0"/>
            <a:chExt cx="26567373" cy="12254223"/>
          </a:xfrm>
        </p:grpSpPr>
        <p:sp>
          <p:nvSpPr>
            <p:cNvPr id="5" name="Freeform 5"/>
            <p:cNvSpPr/>
            <p:nvPr/>
          </p:nvSpPr>
          <p:spPr>
            <a:xfrm>
              <a:off x="72390" y="72390"/>
              <a:ext cx="26422594" cy="12109442"/>
            </a:xfrm>
            <a:custGeom>
              <a:avLst/>
              <a:gdLst/>
              <a:ahLst/>
              <a:cxnLst/>
              <a:rect l="l" t="t" r="r" b="b"/>
              <a:pathLst>
                <a:path w="26422594" h="12109442">
                  <a:moveTo>
                    <a:pt x="0" y="0"/>
                  </a:moveTo>
                  <a:lnTo>
                    <a:pt x="26422594" y="0"/>
                  </a:lnTo>
                  <a:lnTo>
                    <a:pt x="26422594" y="12109442"/>
                  </a:lnTo>
                  <a:lnTo>
                    <a:pt x="0" y="12109442"/>
                  </a:lnTo>
                  <a:lnTo>
                    <a:pt x="0" y="0"/>
                  </a:lnTo>
                  <a:close/>
                </a:path>
              </a:pathLst>
            </a:custGeom>
            <a:solidFill>
              <a:srgbClr val="DFD8CA"/>
            </a:solidFill>
          </p:spPr>
        </p:sp>
        <p:sp>
          <p:nvSpPr>
            <p:cNvPr id="6" name="Freeform 6"/>
            <p:cNvSpPr/>
            <p:nvPr/>
          </p:nvSpPr>
          <p:spPr>
            <a:xfrm>
              <a:off x="0" y="0"/>
              <a:ext cx="26567374" cy="12254223"/>
            </a:xfrm>
            <a:custGeom>
              <a:avLst/>
              <a:gdLst/>
              <a:ahLst/>
              <a:cxnLst/>
              <a:rect l="l" t="t" r="r" b="b"/>
              <a:pathLst>
                <a:path w="26567374" h="12254223">
                  <a:moveTo>
                    <a:pt x="26422592" y="12109443"/>
                  </a:moveTo>
                  <a:lnTo>
                    <a:pt x="26567374" y="12109443"/>
                  </a:lnTo>
                  <a:lnTo>
                    <a:pt x="26567374" y="12254223"/>
                  </a:lnTo>
                  <a:lnTo>
                    <a:pt x="26422592" y="12254223"/>
                  </a:lnTo>
                  <a:lnTo>
                    <a:pt x="26422592" y="12109443"/>
                  </a:lnTo>
                  <a:close/>
                  <a:moveTo>
                    <a:pt x="0" y="144780"/>
                  </a:moveTo>
                  <a:lnTo>
                    <a:pt x="144780" y="144780"/>
                  </a:lnTo>
                  <a:lnTo>
                    <a:pt x="144780" y="12109443"/>
                  </a:lnTo>
                  <a:lnTo>
                    <a:pt x="0" y="12109443"/>
                  </a:lnTo>
                  <a:lnTo>
                    <a:pt x="0" y="144780"/>
                  </a:lnTo>
                  <a:close/>
                  <a:moveTo>
                    <a:pt x="0" y="12109443"/>
                  </a:moveTo>
                  <a:lnTo>
                    <a:pt x="144780" y="12109443"/>
                  </a:lnTo>
                  <a:lnTo>
                    <a:pt x="144780" y="12254223"/>
                  </a:lnTo>
                  <a:lnTo>
                    <a:pt x="0" y="12254223"/>
                  </a:lnTo>
                  <a:lnTo>
                    <a:pt x="0" y="12109443"/>
                  </a:lnTo>
                  <a:close/>
                  <a:moveTo>
                    <a:pt x="26422592" y="144780"/>
                  </a:moveTo>
                  <a:lnTo>
                    <a:pt x="26567374" y="144780"/>
                  </a:lnTo>
                  <a:lnTo>
                    <a:pt x="26567374" y="12109443"/>
                  </a:lnTo>
                  <a:lnTo>
                    <a:pt x="26422592" y="12109443"/>
                  </a:lnTo>
                  <a:lnTo>
                    <a:pt x="26422592" y="144780"/>
                  </a:lnTo>
                  <a:close/>
                  <a:moveTo>
                    <a:pt x="144780" y="12109443"/>
                  </a:moveTo>
                  <a:lnTo>
                    <a:pt x="26422592" y="12109443"/>
                  </a:lnTo>
                  <a:lnTo>
                    <a:pt x="26422592" y="12254223"/>
                  </a:lnTo>
                  <a:lnTo>
                    <a:pt x="144780" y="12254223"/>
                  </a:lnTo>
                  <a:lnTo>
                    <a:pt x="144780" y="12109443"/>
                  </a:lnTo>
                  <a:close/>
                  <a:moveTo>
                    <a:pt x="26422592" y="0"/>
                  </a:moveTo>
                  <a:lnTo>
                    <a:pt x="26567374" y="0"/>
                  </a:lnTo>
                  <a:lnTo>
                    <a:pt x="26567374" y="144780"/>
                  </a:lnTo>
                  <a:lnTo>
                    <a:pt x="26422592" y="144780"/>
                  </a:lnTo>
                  <a:lnTo>
                    <a:pt x="26422592" y="0"/>
                  </a:lnTo>
                  <a:close/>
                  <a:moveTo>
                    <a:pt x="0" y="0"/>
                  </a:moveTo>
                  <a:lnTo>
                    <a:pt x="144780" y="0"/>
                  </a:lnTo>
                  <a:lnTo>
                    <a:pt x="144780" y="144780"/>
                  </a:lnTo>
                  <a:lnTo>
                    <a:pt x="0" y="144780"/>
                  </a:lnTo>
                  <a:lnTo>
                    <a:pt x="0" y="0"/>
                  </a:lnTo>
                  <a:close/>
                  <a:moveTo>
                    <a:pt x="144780" y="0"/>
                  </a:moveTo>
                  <a:lnTo>
                    <a:pt x="26422592" y="0"/>
                  </a:lnTo>
                  <a:lnTo>
                    <a:pt x="26422592" y="144780"/>
                  </a:lnTo>
                  <a:lnTo>
                    <a:pt x="144780" y="144780"/>
                  </a:lnTo>
                  <a:lnTo>
                    <a:pt x="144780" y="0"/>
                  </a:lnTo>
                  <a:close/>
                </a:path>
              </a:pathLst>
            </a:custGeom>
            <a:solidFill>
              <a:srgbClr val="9D6C53"/>
            </a:solidFill>
          </p:spPr>
        </p:sp>
      </p:grpSp>
      <p:sp>
        <p:nvSpPr>
          <p:cNvPr id="7" name="AutoShape 7"/>
          <p:cNvSpPr/>
          <p:nvPr/>
        </p:nvSpPr>
        <p:spPr>
          <a:xfrm rot="-5400000">
            <a:off x="11664719" y="10088082"/>
            <a:ext cx="1707190" cy="0"/>
          </a:xfrm>
          <a:prstGeom prst="line">
            <a:avLst/>
          </a:prstGeom>
          <a:ln w="47625" cap="flat">
            <a:solidFill>
              <a:srgbClr val="9D6C53"/>
            </a:solidFill>
            <a:prstDash val="solid"/>
            <a:headEnd type="none" w="sm" len="sm"/>
            <a:tailEnd type="none" w="sm" len="sm"/>
          </a:ln>
        </p:spPr>
      </p:sp>
      <p:grpSp>
        <p:nvGrpSpPr>
          <p:cNvPr id="8" name="Group 8"/>
          <p:cNvGrpSpPr/>
          <p:nvPr/>
        </p:nvGrpSpPr>
        <p:grpSpPr>
          <a:xfrm>
            <a:off x="12351303" y="9258300"/>
            <a:ext cx="334022" cy="307000"/>
            <a:chOff x="0" y="0"/>
            <a:chExt cx="984009" cy="904403"/>
          </a:xfrm>
        </p:grpSpPr>
        <p:sp>
          <p:nvSpPr>
            <p:cNvPr id="9" name="Freeform 9"/>
            <p:cNvSpPr/>
            <p:nvPr/>
          </p:nvSpPr>
          <p:spPr>
            <a:xfrm>
              <a:off x="72390" y="72390"/>
              <a:ext cx="839229" cy="759623"/>
            </a:xfrm>
            <a:custGeom>
              <a:avLst/>
              <a:gdLst/>
              <a:ahLst/>
              <a:cxnLst/>
              <a:rect l="l" t="t" r="r" b="b"/>
              <a:pathLst>
                <a:path w="839229" h="759623">
                  <a:moveTo>
                    <a:pt x="0" y="0"/>
                  </a:moveTo>
                  <a:lnTo>
                    <a:pt x="839229" y="0"/>
                  </a:lnTo>
                  <a:lnTo>
                    <a:pt x="839229" y="759623"/>
                  </a:lnTo>
                  <a:lnTo>
                    <a:pt x="0" y="759623"/>
                  </a:lnTo>
                  <a:lnTo>
                    <a:pt x="0" y="0"/>
                  </a:lnTo>
                  <a:close/>
                </a:path>
              </a:pathLst>
            </a:custGeom>
            <a:solidFill>
              <a:srgbClr val="DFD8CA"/>
            </a:solidFill>
          </p:spPr>
        </p:sp>
        <p:sp>
          <p:nvSpPr>
            <p:cNvPr id="10" name="Freeform 10"/>
            <p:cNvSpPr/>
            <p:nvPr/>
          </p:nvSpPr>
          <p:spPr>
            <a:xfrm>
              <a:off x="0" y="0"/>
              <a:ext cx="984009" cy="904403"/>
            </a:xfrm>
            <a:custGeom>
              <a:avLst/>
              <a:gdLst/>
              <a:ahLst/>
              <a:cxnLst/>
              <a:rect l="l" t="t" r="r" b="b"/>
              <a:pathLst>
                <a:path w="984009" h="904403">
                  <a:moveTo>
                    <a:pt x="839229" y="759623"/>
                  </a:moveTo>
                  <a:lnTo>
                    <a:pt x="984009" y="759623"/>
                  </a:lnTo>
                  <a:lnTo>
                    <a:pt x="984009" y="904403"/>
                  </a:lnTo>
                  <a:lnTo>
                    <a:pt x="839229" y="904403"/>
                  </a:lnTo>
                  <a:lnTo>
                    <a:pt x="839229" y="759623"/>
                  </a:lnTo>
                  <a:close/>
                  <a:moveTo>
                    <a:pt x="0" y="144780"/>
                  </a:moveTo>
                  <a:lnTo>
                    <a:pt x="144780" y="144780"/>
                  </a:lnTo>
                  <a:lnTo>
                    <a:pt x="144780" y="759623"/>
                  </a:lnTo>
                  <a:lnTo>
                    <a:pt x="0" y="759623"/>
                  </a:lnTo>
                  <a:lnTo>
                    <a:pt x="0" y="144780"/>
                  </a:lnTo>
                  <a:close/>
                  <a:moveTo>
                    <a:pt x="0" y="759623"/>
                  </a:moveTo>
                  <a:lnTo>
                    <a:pt x="144780" y="759623"/>
                  </a:lnTo>
                  <a:lnTo>
                    <a:pt x="144780" y="904403"/>
                  </a:lnTo>
                  <a:lnTo>
                    <a:pt x="0" y="904403"/>
                  </a:lnTo>
                  <a:lnTo>
                    <a:pt x="0" y="759623"/>
                  </a:lnTo>
                  <a:close/>
                  <a:moveTo>
                    <a:pt x="839229" y="144780"/>
                  </a:moveTo>
                  <a:lnTo>
                    <a:pt x="984009" y="144780"/>
                  </a:lnTo>
                  <a:lnTo>
                    <a:pt x="984009" y="759623"/>
                  </a:lnTo>
                  <a:lnTo>
                    <a:pt x="839229" y="759623"/>
                  </a:lnTo>
                  <a:lnTo>
                    <a:pt x="839229" y="144780"/>
                  </a:lnTo>
                  <a:close/>
                  <a:moveTo>
                    <a:pt x="144780" y="759623"/>
                  </a:moveTo>
                  <a:lnTo>
                    <a:pt x="839229" y="759623"/>
                  </a:lnTo>
                  <a:lnTo>
                    <a:pt x="839229" y="904403"/>
                  </a:lnTo>
                  <a:lnTo>
                    <a:pt x="144780" y="904403"/>
                  </a:lnTo>
                  <a:lnTo>
                    <a:pt x="144780" y="759623"/>
                  </a:lnTo>
                  <a:close/>
                  <a:moveTo>
                    <a:pt x="839229" y="0"/>
                  </a:moveTo>
                  <a:lnTo>
                    <a:pt x="984009" y="0"/>
                  </a:lnTo>
                  <a:lnTo>
                    <a:pt x="984009" y="144780"/>
                  </a:lnTo>
                  <a:lnTo>
                    <a:pt x="839229" y="144780"/>
                  </a:lnTo>
                  <a:lnTo>
                    <a:pt x="839229" y="0"/>
                  </a:lnTo>
                  <a:close/>
                  <a:moveTo>
                    <a:pt x="0" y="0"/>
                  </a:moveTo>
                  <a:lnTo>
                    <a:pt x="144780" y="0"/>
                  </a:lnTo>
                  <a:lnTo>
                    <a:pt x="144780" y="144780"/>
                  </a:lnTo>
                  <a:lnTo>
                    <a:pt x="0" y="144780"/>
                  </a:lnTo>
                  <a:lnTo>
                    <a:pt x="0" y="0"/>
                  </a:lnTo>
                  <a:close/>
                  <a:moveTo>
                    <a:pt x="144780" y="0"/>
                  </a:moveTo>
                  <a:lnTo>
                    <a:pt x="839229" y="0"/>
                  </a:lnTo>
                  <a:lnTo>
                    <a:pt x="839229" y="144780"/>
                  </a:lnTo>
                  <a:lnTo>
                    <a:pt x="144780" y="144780"/>
                  </a:lnTo>
                  <a:lnTo>
                    <a:pt x="144780" y="0"/>
                  </a:lnTo>
                  <a:close/>
                </a:path>
              </a:pathLst>
            </a:custGeom>
            <a:solidFill>
              <a:srgbClr val="9D6C53"/>
            </a:solidFill>
          </p:spPr>
        </p:sp>
      </p:grpSp>
      <p:sp>
        <p:nvSpPr>
          <p:cNvPr id="11" name="AutoShape 11"/>
          <p:cNvSpPr/>
          <p:nvPr/>
        </p:nvSpPr>
        <p:spPr>
          <a:xfrm rot="-5400000">
            <a:off x="10336702" y="10345807"/>
            <a:ext cx="2222640" cy="0"/>
          </a:xfrm>
          <a:prstGeom prst="line">
            <a:avLst/>
          </a:prstGeom>
          <a:ln w="47625" cap="flat">
            <a:solidFill>
              <a:srgbClr val="9D6C53"/>
            </a:solidFill>
            <a:prstDash val="solid"/>
            <a:headEnd type="none" w="sm" len="sm"/>
            <a:tailEnd type="none" w="sm" len="sm"/>
          </a:ln>
        </p:spPr>
      </p:sp>
      <p:sp>
        <p:nvSpPr>
          <p:cNvPr id="12" name="AutoShape 12"/>
          <p:cNvSpPr/>
          <p:nvPr/>
        </p:nvSpPr>
        <p:spPr>
          <a:xfrm rot="-5400000">
            <a:off x="12502919" y="10088082"/>
            <a:ext cx="1707190" cy="0"/>
          </a:xfrm>
          <a:prstGeom prst="line">
            <a:avLst/>
          </a:prstGeom>
          <a:ln w="47625" cap="flat">
            <a:solidFill>
              <a:srgbClr val="9D6C53"/>
            </a:solidFill>
            <a:prstDash val="solid"/>
            <a:headEnd type="none" w="sm" len="sm"/>
            <a:tailEnd type="none" w="sm" len="sm"/>
          </a:ln>
        </p:spPr>
      </p:sp>
      <p:grpSp>
        <p:nvGrpSpPr>
          <p:cNvPr id="13" name="Group 13"/>
          <p:cNvGrpSpPr/>
          <p:nvPr/>
        </p:nvGrpSpPr>
        <p:grpSpPr>
          <a:xfrm>
            <a:off x="15123402" y="9620250"/>
            <a:ext cx="3164598" cy="704850"/>
            <a:chOff x="0" y="0"/>
            <a:chExt cx="833474" cy="185640"/>
          </a:xfrm>
        </p:grpSpPr>
        <p:sp>
          <p:nvSpPr>
            <p:cNvPr id="14" name="Freeform 14"/>
            <p:cNvSpPr/>
            <p:nvPr/>
          </p:nvSpPr>
          <p:spPr>
            <a:xfrm>
              <a:off x="0" y="0"/>
              <a:ext cx="833475" cy="185640"/>
            </a:xfrm>
            <a:custGeom>
              <a:avLst/>
              <a:gdLst/>
              <a:ahLst/>
              <a:cxnLst/>
              <a:rect l="l" t="t" r="r" b="b"/>
              <a:pathLst>
                <a:path w="833475" h="185640">
                  <a:moveTo>
                    <a:pt x="0" y="0"/>
                  </a:moveTo>
                  <a:lnTo>
                    <a:pt x="833475" y="0"/>
                  </a:lnTo>
                  <a:lnTo>
                    <a:pt x="833475" y="185640"/>
                  </a:lnTo>
                  <a:lnTo>
                    <a:pt x="0" y="185640"/>
                  </a:lnTo>
                  <a:close/>
                </a:path>
              </a:pathLst>
            </a:custGeom>
            <a:solidFill>
              <a:srgbClr val="DFD8CA"/>
            </a:solidFill>
          </p:spPr>
        </p:sp>
        <p:sp>
          <p:nvSpPr>
            <p:cNvPr id="15" name="TextBox 15"/>
            <p:cNvSpPr txBox="1"/>
            <p:nvPr/>
          </p:nvSpPr>
          <p:spPr>
            <a:xfrm>
              <a:off x="0" y="-66675"/>
              <a:ext cx="812800" cy="879475"/>
            </a:xfrm>
            <a:prstGeom prst="rect">
              <a:avLst/>
            </a:prstGeom>
          </p:spPr>
          <p:txBody>
            <a:bodyPr lIns="50800" tIns="50800" rIns="50800" bIns="50800" rtlCol="0" anchor="ctr"/>
            <a:lstStyle/>
            <a:p>
              <a:pPr algn="ctr">
                <a:lnSpc>
                  <a:spcPts val="3360"/>
                </a:lnSpc>
              </a:pPr>
              <a:endParaRPr/>
            </a:p>
          </p:txBody>
        </p:sp>
      </p:grpSp>
      <p:pic>
        <p:nvPicPr>
          <p:cNvPr id="16" name="Picture 16"/>
          <p:cNvPicPr>
            <a:picLocks noChangeAspect="1"/>
          </p:cNvPicPr>
          <p:nvPr/>
        </p:nvPicPr>
        <p:blipFill>
          <a:blip r:embed="rId3"/>
          <a:srcRect t="4100" b="4100"/>
          <a:stretch>
            <a:fillRect/>
          </a:stretch>
        </p:blipFill>
        <p:spPr>
          <a:xfrm>
            <a:off x="2225451" y="2815498"/>
            <a:ext cx="13838278" cy="6006240"/>
          </a:xfrm>
          <a:prstGeom prst="rect">
            <a:avLst/>
          </a:prstGeom>
        </p:spPr>
      </p:pic>
      <p:sp>
        <p:nvSpPr>
          <p:cNvPr id="17" name="TextBox 17"/>
          <p:cNvSpPr txBox="1"/>
          <p:nvPr/>
        </p:nvSpPr>
        <p:spPr>
          <a:xfrm>
            <a:off x="4970554" y="799309"/>
            <a:ext cx="15429541" cy="836676"/>
          </a:xfrm>
          <a:prstGeom prst="rect">
            <a:avLst/>
          </a:prstGeom>
        </p:spPr>
        <p:txBody>
          <a:bodyPr lIns="0" tIns="0" rIns="0" bIns="0" rtlCol="0" anchor="t">
            <a:spAutoFit/>
          </a:bodyPr>
          <a:lstStyle/>
          <a:p>
            <a:pPr marL="0" lvl="0" indent="0">
              <a:lnSpc>
                <a:spcPts val="6641"/>
              </a:lnSpc>
            </a:pPr>
            <a:r>
              <a:rPr lang="en-US" sz="5399">
                <a:solidFill>
                  <a:srgbClr val="9D6C53"/>
                </a:solidFill>
                <a:latin typeface="Belleza"/>
              </a:rPr>
              <a:t>Business question 2. Part-1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42998" y="7480896"/>
            <a:ext cx="3836670" cy="3836670"/>
            <a:chOff x="0" y="0"/>
            <a:chExt cx="2787650" cy="2787650"/>
          </a:xfrm>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DFD8CA"/>
            </a:solidFill>
          </p:spPr>
        </p:sp>
      </p:grpSp>
      <p:grpSp>
        <p:nvGrpSpPr>
          <p:cNvPr id="4" name="Group 4"/>
          <p:cNvGrpSpPr/>
          <p:nvPr/>
        </p:nvGrpSpPr>
        <p:grpSpPr>
          <a:xfrm>
            <a:off x="1028700" y="1437513"/>
            <a:ext cx="16230600" cy="7820787"/>
            <a:chOff x="0" y="0"/>
            <a:chExt cx="29400073" cy="14166556"/>
          </a:xfrm>
        </p:grpSpPr>
        <p:sp>
          <p:nvSpPr>
            <p:cNvPr id="5" name="Freeform 5"/>
            <p:cNvSpPr/>
            <p:nvPr/>
          </p:nvSpPr>
          <p:spPr>
            <a:xfrm>
              <a:off x="72390" y="72390"/>
              <a:ext cx="29255293" cy="14021776"/>
            </a:xfrm>
            <a:custGeom>
              <a:avLst/>
              <a:gdLst/>
              <a:ahLst/>
              <a:cxnLst/>
              <a:rect l="l" t="t" r="r" b="b"/>
              <a:pathLst>
                <a:path w="29255293" h="14021776">
                  <a:moveTo>
                    <a:pt x="0" y="0"/>
                  </a:moveTo>
                  <a:lnTo>
                    <a:pt x="29255293" y="0"/>
                  </a:lnTo>
                  <a:lnTo>
                    <a:pt x="29255293" y="14021776"/>
                  </a:lnTo>
                  <a:lnTo>
                    <a:pt x="0" y="14021776"/>
                  </a:lnTo>
                  <a:lnTo>
                    <a:pt x="0" y="0"/>
                  </a:lnTo>
                  <a:close/>
                </a:path>
              </a:pathLst>
            </a:custGeom>
            <a:solidFill>
              <a:srgbClr val="DFD8CA"/>
            </a:solidFill>
          </p:spPr>
        </p:sp>
        <p:sp>
          <p:nvSpPr>
            <p:cNvPr id="6" name="Freeform 6"/>
            <p:cNvSpPr/>
            <p:nvPr/>
          </p:nvSpPr>
          <p:spPr>
            <a:xfrm>
              <a:off x="0" y="0"/>
              <a:ext cx="29400072" cy="14166555"/>
            </a:xfrm>
            <a:custGeom>
              <a:avLst/>
              <a:gdLst/>
              <a:ahLst/>
              <a:cxnLst/>
              <a:rect l="l" t="t" r="r" b="b"/>
              <a:pathLst>
                <a:path w="29400072" h="14166555">
                  <a:moveTo>
                    <a:pt x="29255293" y="14021777"/>
                  </a:moveTo>
                  <a:lnTo>
                    <a:pt x="29400072" y="14021777"/>
                  </a:lnTo>
                  <a:lnTo>
                    <a:pt x="29400072" y="14166555"/>
                  </a:lnTo>
                  <a:lnTo>
                    <a:pt x="29255293" y="14166555"/>
                  </a:lnTo>
                  <a:lnTo>
                    <a:pt x="29255293" y="14021777"/>
                  </a:lnTo>
                  <a:close/>
                  <a:moveTo>
                    <a:pt x="0" y="144780"/>
                  </a:moveTo>
                  <a:lnTo>
                    <a:pt x="144780" y="144780"/>
                  </a:lnTo>
                  <a:lnTo>
                    <a:pt x="144780" y="14021777"/>
                  </a:lnTo>
                  <a:lnTo>
                    <a:pt x="0" y="14021777"/>
                  </a:lnTo>
                  <a:lnTo>
                    <a:pt x="0" y="144780"/>
                  </a:lnTo>
                  <a:close/>
                  <a:moveTo>
                    <a:pt x="0" y="14021777"/>
                  </a:moveTo>
                  <a:lnTo>
                    <a:pt x="144780" y="14021777"/>
                  </a:lnTo>
                  <a:lnTo>
                    <a:pt x="144780" y="14166555"/>
                  </a:lnTo>
                  <a:lnTo>
                    <a:pt x="0" y="14166555"/>
                  </a:lnTo>
                  <a:lnTo>
                    <a:pt x="0" y="14021777"/>
                  </a:lnTo>
                  <a:close/>
                  <a:moveTo>
                    <a:pt x="29255293" y="144780"/>
                  </a:moveTo>
                  <a:lnTo>
                    <a:pt x="29400072" y="144780"/>
                  </a:lnTo>
                  <a:lnTo>
                    <a:pt x="29400072" y="14021777"/>
                  </a:lnTo>
                  <a:lnTo>
                    <a:pt x="29255293" y="14021777"/>
                  </a:lnTo>
                  <a:lnTo>
                    <a:pt x="29255293" y="144780"/>
                  </a:lnTo>
                  <a:close/>
                  <a:moveTo>
                    <a:pt x="144780" y="14021777"/>
                  </a:moveTo>
                  <a:lnTo>
                    <a:pt x="29255293" y="14021777"/>
                  </a:lnTo>
                  <a:lnTo>
                    <a:pt x="29255293" y="14166555"/>
                  </a:lnTo>
                  <a:lnTo>
                    <a:pt x="144780" y="14166555"/>
                  </a:lnTo>
                  <a:lnTo>
                    <a:pt x="144780" y="14021777"/>
                  </a:lnTo>
                  <a:close/>
                  <a:moveTo>
                    <a:pt x="29255293" y="0"/>
                  </a:moveTo>
                  <a:lnTo>
                    <a:pt x="29400072" y="0"/>
                  </a:lnTo>
                  <a:lnTo>
                    <a:pt x="29400072" y="144780"/>
                  </a:lnTo>
                  <a:lnTo>
                    <a:pt x="29255293" y="144780"/>
                  </a:lnTo>
                  <a:lnTo>
                    <a:pt x="29255293" y="0"/>
                  </a:lnTo>
                  <a:close/>
                  <a:moveTo>
                    <a:pt x="0" y="0"/>
                  </a:moveTo>
                  <a:lnTo>
                    <a:pt x="144780" y="0"/>
                  </a:lnTo>
                  <a:lnTo>
                    <a:pt x="144780" y="144780"/>
                  </a:lnTo>
                  <a:lnTo>
                    <a:pt x="0" y="144780"/>
                  </a:lnTo>
                  <a:lnTo>
                    <a:pt x="0" y="0"/>
                  </a:lnTo>
                  <a:close/>
                  <a:moveTo>
                    <a:pt x="144780" y="0"/>
                  </a:moveTo>
                  <a:lnTo>
                    <a:pt x="29255293" y="0"/>
                  </a:lnTo>
                  <a:lnTo>
                    <a:pt x="29255293" y="144780"/>
                  </a:lnTo>
                  <a:lnTo>
                    <a:pt x="144780" y="144780"/>
                  </a:lnTo>
                  <a:lnTo>
                    <a:pt x="144780" y="0"/>
                  </a:lnTo>
                  <a:close/>
                </a:path>
              </a:pathLst>
            </a:custGeom>
            <a:solidFill>
              <a:srgbClr val="9D6C53"/>
            </a:solidFill>
          </p:spPr>
        </p:sp>
      </p:grpSp>
      <p:sp>
        <p:nvSpPr>
          <p:cNvPr id="7" name="AutoShape 7"/>
          <p:cNvSpPr/>
          <p:nvPr/>
        </p:nvSpPr>
        <p:spPr>
          <a:xfrm rot="-5400000">
            <a:off x="11664719" y="10088082"/>
            <a:ext cx="1707190" cy="0"/>
          </a:xfrm>
          <a:prstGeom prst="line">
            <a:avLst/>
          </a:prstGeom>
          <a:ln w="47625" cap="flat">
            <a:solidFill>
              <a:srgbClr val="9D6C53"/>
            </a:solidFill>
            <a:prstDash val="solid"/>
            <a:headEnd type="none" w="sm" len="sm"/>
            <a:tailEnd type="none" w="sm" len="sm"/>
          </a:ln>
        </p:spPr>
      </p:sp>
      <p:grpSp>
        <p:nvGrpSpPr>
          <p:cNvPr id="8" name="Group 8"/>
          <p:cNvGrpSpPr/>
          <p:nvPr/>
        </p:nvGrpSpPr>
        <p:grpSpPr>
          <a:xfrm>
            <a:off x="12351303" y="9258300"/>
            <a:ext cx="334022" cy="307000"/>
            <a:chOff x="0" y="0"/>
            <a:chExt cx="984009" cy="904403"/>
          </a:xfrm>
        </p:grpSpPr>
        <p:sp>
          <p:nvSpPr>
            <p:cNvPr id="9" name="Freeform 9"/>
            <p:cNvSpPr/>
            <p:nvPr/>
          </p:nvSpPr>
          <p:spPr>
            <a:xfrm>
              <a:off x="72390" y="72390"/>
              <a:ext cx="839229" cy="759623"/>
            </a:xfrm>
            <a:custGeom>
              <a:avLst/>
              <a:gdLst/>
              <a:ahLst/>
              <a:cxnLst/>
              <a:rect l="l" t="t" r="r" b="b"/>
              <a:pathLst>
                <a:path w="839229" h="759623">
                  <a:moveTo>
                    <a:pt x="0" y="0"/>
                  </a:moveTo>
                  <a:lnTo>
                    <a:pt x="839229" y="0"/>
                  </a:lnTo>
                  <a:lnTo>
                    <a:pt x="839229" y="759623"/>
                  </a:lnTo>
                  <a:lnTo>
                    <a:pt x="0" y="759623"/>
                  </a:lnTo>
                  <a:lnTo>
                    <a:pt x="0" y="0"/>
                  </a:lnTo>
                  <a:close/>
                </a:path>
              </a:pathLst>
            </a:custGeom>
            <a:solidFill>
              <a:srgbClr val="DFD8CA"/>
            </a:solidFill>
          </p:spPr>
        </p:sp>
        <p:sp>
          <p:nvSpPr>
            <p:cNvPr id="10" name="Freeform 10"/>
            <p:cNvSpPr/>
            <p:nvPr/>
          </p:nvSpPr>
          <p:spPr>
            <a:xfrm>
              <a:off x="0" y="0"/>
              <a:ext cx="984009" cy="904403"/>
            </a:xfrm>
            <a:custGeom>
              <a:avLst/>
              <a:gdLst/>
              <a:ahLst/>
              <a:cxnLst/>
              <a:rect l="l" t="t" r="r" b="b"/>
              <a:pathLst>
                <a:path w="984009" h="904403">
                  <a:moveTo>
                    <a:pt x="839229" y="759623"/>
                  </a:moveTo>
                  <a:lnTo>
                    <a:pt x="984009" y="759623"/>
                  </a:lnTo>
                  <a:lnTo>
                    <a:pt x="984009" y="904403"/>
                  </a:lnTo>
                  <a:lnTo>
                    <a:pt x="839229" y="904403"/>
                  </a:lnTo>
                  <a:lnTo>
                    <a:pt x="839229" y="759623"/>
                  </a:lnTo>
                  <a:close/>
                  <a:moveTo>
                    <a:pt x="0" y="144780"/>
                  </a:moveTo>
                  <a:lnTo>
                    <a:pt x="144780" y="144780"/>
                  </a:lnTo>
                  <a:lnTo>
                    <a:pt x="144780" y="759623"/>
                  </a:lnTo>
                  <a:lnTo>
                    <a:pt x="0" y="759623"/>
                  </a:lnTo>
                  <a:lnTo>
                    <a:pt x="0" y="144780"/>
                  </a:lnTo>
                  <a:close/>
                  <a:moveTo>
                    <a:pt x="0" y="759623"/>
                  </a:moveTo>
                  <a:lnTo>
                    <a:pt x="144780" y="759623"/>
                  </a:lnTo>
                  <a:lnTo>
                    <a:pt x="144780" y="904403"/>
                  </a:lnTo>
                  <a:lnTo>
                    <a:pt x="0" y="904403"/>
                  </a:lnTo>
                  <a:lnTo>
                    <a:pt x="0" y="759623"/>
                  </a:lnTo>
                  <a:close/>
                  <a:moveTo>
                    <a:pt x="839229" y="144780"/>
                  </a:moveTo>
                  <a:lnTo>
                    <a:pt x="984009" y="144780"/>
                  </a:lnTo>
                  <a:lnTo>
                    <a:pt x="984009" y="759623"/>
                  </a:lnTo>
                  <a:lnTo>
                    <a:pt x="839229" y="759623"/>
                  </a:lnTo>
                  <a:lnTo>
                    <a:pt x="839229" y="144780"/>
                  </a:lnTo>
                  <a:close/>
                  <a:moveTo>
                    <a:pt x="144780" y="759623"/>
                  </a:moveTo>
                  <a:lnTo>
                    <a:pt x="839229" y="759623"/>
                  </a:lnTo>
                  <a:lnTo>
                    <a:pt x="839229" y="904403"/>
                  </a:lnTo>
                  <a:lnTo>
                    <a:pt x="144780" y="904403"/>
                  </a:lnTo>
                  <a:lnTo>
                    <a:pt x="144780" y="759623"/>
                  </a:lnTo>
                  <a:close/>
                  <a:moveTo>
                    <a:pt x="839229" y="0"/>
                  </a:moveTo>
                  <a:lnTo>
                    <a:pt x="984009" y="0"/>
                  </a:lnTo>
                  <a:lnTo>
                    <a:pt x="984009" y="144780"/>
                  </a:lnTo>
                  <a:lnTo>
                    <a:pt x="839229" y="144780"/>
                  </a:lnTo>
                  <a:lnTo>
                    <a:pt x="839229" y="0"/>
                  </a:lnTo>
                  <a:close/>
                  <a:moveTo>
                    <a:pt x="0" y="0"/>
                  </a:moveTo>
                  <a:lnTo>
                    <a:pt x="144780" y="0"/>
                  </a:lnTo>
                  <a:lnTo>
                    <a:pt x="144780" y="144780"/>
                  </a:lnTo>
                  <a:lnTo>
                    <a:pt x="0" y="144780"/>
                  </a:lnTo>
                  <a:lnTo>
                    <a:pt x="0" y="0"/>
                  </a:lnTo>
                  <a:close/>
                  <a:moveTo>
                    <a:pt x="144780" y="0"/>
                  </a:moveTo>
                  <a:lnTo>
                    <a:pt x="839229" y="0"/>
                  </a:lnTo>
                  <a:lnTo>
                    <a:pt x="839229" y="144780"/>
                  </a:lnTo>
                  <a:lnTo>
                    <a:pt x="144780" y="144780"/>
                  </a:lnTo>
                  <a:lnTo>
                    <a:pt x="144780" y="0"/>
                  </a:lnTo>
                  <a:close/>
                </a:path>
              </a:pathLst>
            </a:custGeom>
            <a:solidFill>
              <a:srgbClr val="9D6C53"/>
            </a:solidFill>
          </p:spPr>
        </p:sp>
      </p:grpSp>
      <p:sp>
        <p:nvSpPr>
          <p:cNvPr id="11" name="AutoShape 11"/>
          <p:cNvSpPr/>
          <p:nvPr/>
        </p:nvSpPr>
        <p:spPr>
          <a:xfrm rot="-5400000">
            <a:off x="10336702" y="10345807"/>
            <a:ext cx="2222640" cy="0"/>
          </a:xfrm>
          <a:prstGeom prst="line">
            <a:avLst/>
          </a:prstGeom>
          <a:ln w="47625" cap="flat">
            <a:solidFill>
              <a:srgbClr val="9D6C53"/>
            </a:solidFill>
            <a:prstDash val="solid"/>
            <a:headEnd type="none" w="sm" len="sm"/>
            <a:tailEnd type="none" w="sm" len="sm"/>
          </a:ln>
        </p:spPr>
      </p:sp>
      <p:sp>
        <p:nvSpPr>
          <p:cNvPr id="12" name="AutoShape 12"/>
          <p:cNvSpPr/>
          <p:nvPr/>
        </p:nvSpPr>
        <p:spPr>
          <a:xfrm rot="-5400000">
            <a:off x="12502919" y="10088082"/>
            <a:ext cx="1707190" cy="0"/>
          </a:xfrm>
          <a:prstGeom prst="line">
            <a:avLst/>
          </a:prstGeom>
          <a:ln w="47625" cap="flat">
            <a:solidFill>
              <a:srgbClr val="9D6C53"/>
            </a:solidFill>
            <a:prstDash val="solid"/>
            <a:headEnd type="none" w="sm" len="sm"/>
            <a:tailEnd type="none" w="sm" len="sm"/>
          </a:ln>
        </p:spPr>
      </p:sp>
      <p:grpSp>
        <p:nvGrpSpPr>
          <p:cNvPr id="13" name="Group 13"/>
          <p:cNvGrpSpPr/>
          <p:nvPr/>
        </p:nvGrpSpPr>
        <p:grpSpPr>
          <a:xfrm>
            <a:off x="15123402" y="9620250"/>
            <a:ext cx="3164598" cy="704850"/>
            <a:chOff x="0" y="0"/>
            <a:chExt cx="833474" cy="185640"/>
          </a:xfrm>
        </p:grpSpPr>
        <p:sp>
          <p:nvSpPr>
            <p:cNvPr id="14" name="Freeform 14"/>
            <p:cNvSpPr/>
            <p:nvPr/>
          </p:nvSpPr>
          <p:spPr>
            <a:xfrm>
              <a:off x="0" y="0"/>
              <a:ext cx="833475" cy="185640"/>
            </a:xfrm>
            <a:custGeom>
              <a:avLst/>
              <a:gdLst/>
              <a:ahLst/>
              <a:cxnLst/>
              <a:rect l="l" t="t" r="r" b="b"/>
              <a:pathLst>
                <a:path w="833475" h="185640">
                  <a:moveTo>
                    <a:pt x="0" y="0"/>
                  </a:moveTo>
                  <a:lnTo>
                    <a:pt x="833475" y="0"/>
                  </a:lnTo>
                  <a:lnTo>
                    <a:pt x="833475" y="185640"/>
                  </a:lnTo>
                  <a:lnTo>
                    <a:pt x="0" y="185640"/>
                  </a:lnTo>
                  <a:close/>
                </a:path>
              </a:pathLst>
            </a:custGeom>
            <a:solidFill>
              <a:srgbClr val="DFD8CA"/>
            </a:solidFill>
          </p:spPr>
        </p:sp>
        <p:sp>
          <p:nvSpPr>
            <p:cNvPr id="15" name="TextBox 15"/>
            <p:cNvSpPr txBox="1"/>
            <p:nvPr/>
          </p:nvSpPr>
          <p:spPr>
            <a:xfrm>
              <a:off x="0" y="-66675"/>
              <a:ext cx="812800" cy="879475"/>
            </a:xfrm>
            <a:prstGeom prst="rect">
              <a:avLst/>
            </a:prstGeom>
          </p:spPr>
          <p:txBody>
            <a:bodyPr lIns="50800" tIns="50800" rIns="50800" bIns="50800" rtlCol="0" anchor="ctr"/>
            <a:lstStyle/>
            <a:p>
              <a:pPr algn="ctr">
                <a:lnSpc>
                  <a:spcPts val="3360"/>
                </a:lnSpc>
              </a:pPr>
              <a:endParaRPr/>
            </a:p>
          </p:txBody>
        </p:sp>
      </p:grpSp>
      <p:pic>
        <p:nvPicPr>
          <p:cNvPr id="16" name="Picture 16"/>
          <p:cNvPicPr>
            <a:picLocks noChangeAspect="1"/>
          </p:cNvPicPr>
          <p:nvPr/>
        </p:nvPicPr>
        <p:blipFill>
          <a:blip r:embed="rId3"/>
          <a:srcRect t="744" b="744"/>
          <a:stretch>
            <a:fillRect/>
          </a:stretch>
        </p:blipFill>
        <p:spPr>
          <a:xfrm>
            <a:off x="1478818" y="1828005"/>
            <a:ext cx="15330363" cy="7039803"/>
          </a:xfrm>
          <a:prstGeom prst="rect">
            <a:avLst/>
          </a:prstGeom>
        </p:spPr>
      </p:pic>
      <p:sp>
        <p:nvSpPr>
          <p:cNvPr id="17" name="TextBox 17"/>
          <p:cNvSpPr txBox="1"/>
          <p:nvPr/>
        </p:nvSpPr>
        <p:spPr>
          <a:xfrm>
            <a:off x="4636532" y="238887"/>
            <a:ext cx="15429541" cy="836676"/>
          </a:xfrm>
          <a:prstGeom prst="rect">
            <a:avLst/>
          </a:prstGeom>
        </p:spPr>
        <p:txBody>
          <a:bodyPr lIns="0" tIns="0" rIns="0" bIns="0" rtlCol="0" anchor="t">
            <a:spAutoFit/>
          </a:bodyPr>
          <a:lstStyle/>
          <a:p>
            <a:pPr marL="0" lvl="0" indent="0">
              <a:lnSpc>
                <a:spcPts val="6641"/>
              </a:lnSpc>
            </a:pPr>
            <a:r>
              <a:rPr lang="en-US" sz="5399">
                <a:solidFill>
                  <a:srgbClr val="9D6C53"/>
                </a:solidFill>
                <a:latin typeface="Belleza"/>
              </a:rPr>
              <a:t>Business question 2. Part-2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AD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11855"/>
            <a:ext cx="453117" cy="433691"/>
          </a:xfrm>
          <a:prstGeom prst="rect">
            <a:avLst/>
          </a:prstGeom>
        </p:spPr>
      </p:pic>
      <p:grpSp>
        <p:nvGrpSpPr>
          <p:cNvPr id="3" name="Group 3"/>
          <p:cNvGrpSpPr/>
          <p:nvPr/>
        </p:nvGrpSpPr>
        <p:grpSpPr>
          <a:xfrm>
            <a:off x="17259300" y="-14369"/>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pic>
        <p:nvPicPr>
          <p:cNvPr id="5" name="Picture 5"/>
          <p:cNvPicPr>
            <a:picLocks noChangeAspect="1"/>
          </p:cNvPicPr>
          <p:nvPr/>
        </p:nvPicPr>
        <p:blipFill>
          <a:blip r:embed="rId3"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10081" y="315677"/>
            <a:ext cx="2898297" cy="2774040"/>
          </a:xfrm>
          <a:prstGeom prst="rect">
            <a:avLst/>
          </a:prstGeom>
        </p:spPr>
      </p:pic>
      <p:pic>
        <p:nvPicPr>
          <p:cNvPr id="6" name="Picture 6"/>
          <p:cNvPicPr>
            <a:picLocks noChangeAspect="1"/>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71244" y="6747869"/>
            <a:ext cx="5505900" cy="3223454"/>
          </a:xfrm>
          <a:prstGeom prst="rect">
            <a:avLst/>
          </a:prstGeom>
        </p:spPr>
      </p:pic>
      <p:grpSp>
        <p:nvGrpSpPr>
          <p:cNvPr id="7" name="Group 7"/>
          <p:cNvGrpSpPr/>
          <p:nvPr/>
        </p:nvGrpSpPr>
        <p:grpSpPr>
          <a:xfrm>
            <a:off x="499528" y="2031373"/>
            <a:ext cx="1058344" cy="1058344"/>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9" name="TextBox 9"/>
          <p:cNvSpPr txBox="1"/>
          <p:nvPr/>
        </p:nvSpPr>
        <p:spPr>
          <a:xfrm>
            <a:off x="570303" y="2159671"/>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01</a:t>
            </a:r>
          </a:p>
        </p:txBody>
      </p:sp>
      <p:sp>
        <p:nvSpPr>
          <p:cNvPr id="10" name="TextBox 10"/>
          <p:cNvSpPr txBox="1"/>
          <p:nvPr/>
        </p:nvSpPr>
        <p:spPr>
          <a:xfrm>
            <a:off x="3344726" y="3173448"/>
            <a:ext cx="5238212" cy="283210"/>
          </a:xfrm>
          <a:prstGeom prst="rect">
            <a:avLst/>
          </a:prstGeom>
        </p:spPr>
        <p:txBody>
          <a:bodyPr lIns="0" tIns="0" rIns="0" bIns="0" rtlCol="0" anchor="t">
            <a:spAutoFit/>
          </a:bodyPr>
          <a:lstStyle/>
          <a:p>
            <a:pPr>
              <a:lnSpc>
                <a:spcPts val="2239"/>
              </a:lnSpc>
              <a:spcBef>
                <a:spcPct val="0"/>
              </a:spcBef>
            </a:pPr>
            <a:endParaRPr/>
          </a:p>
        </p:txBody>
      </p:sp>
      <p:grpSp>
        <p:nvGrpSpPr>
          <p:cNvPr id="11" name="Group 11"/>
          <p:cNvGrpSpPr/>
          <p:nvPr/>
        </p:nvGrpSpPr>
        <p:grpSpPr>
          <a:xfrm>
            <a:off x="423473" y="4029756"/>
            <a:ext cx="1058344" cy="105834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13" name="TextBox 13"/>
          <p:cNvSpPr txBox="1"/>
          <p:nvPr/>
        </p:nvSpPr>
        <p:spPr>
          <a:xfrm>
            <a:off x="423473" y="4215076"/>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02</a:t>
            </a:r>
          </a:p>
        </p:txBody>
      </p:sp>
      <p:grpSp>
        <p:nvGrpSpPr>
          <p:cNvPr id="14" name="Group 14"/>
          <p:cNvGrpSpPr/>
          <p:nvPr/>
        </p:nvGrpSpPr>
        <p:grpSpPr>
          <a:xfrm>
            <a:off x="478961" y="5895011"/>
            <a:ext cx="1058344" cy="1058344"/>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16" name="TextBox 16"/>
          <p:cNvSpPr txBox="1"/>
          <p:nvPr/>
        </p:nvSpPr>
        <p:spPr>
          <a:xfrm>
            <a:off x="478961" y="6149328"/>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03</a:t>
            </a:r>
          </a:p>
        </p:txBody>
      </p:sp>
      <p:grpSp>
        <p:nvGrpSpPr>
          <p:cNvPr id="17" name="Group 17"/>
          <p:cNvGrpSpPr/>
          <p:nvPr/>
        </p:nvGrpSpPr>
        <p:grpSpPr>
          <a:xfrm>
            <a:off x="478961" y="7830424"/>
            <a:ext cx="1058344" cy="1058344"/>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19" name="TextBox 19"/>
          <p:cNvSpPr txBox="1"/>
          <p:nvPr/>
        </p:nvSpPr>
        <p:spPr>
          <a:xfrm>
            <a:off x="549736" y="8015744"/>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04</a:t>
            </a:r>
          </a:p>
        </p:txBody>
      </p:sp>
      <p:grpSp>
        <p:nvGrpSpPr>
          <p:cNvPr id="20" name="Group 20"/>
          <p:cNvGrpSpPr/>
          <p:nvPr/>
        </p:nvGrpSpPr>
        <p:grpSpPr>
          <a:xfrm>
            <a:off x="9721598" y="1974351"/>
            <a:ext cx="1058344" cy="1058344"/>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22" name="TextBox 22"/>
          <p:cNvSpPr txBox="1"/>
          <p:nvPr/>
        </p:nvSpPr>
        <p:spPr>
          <a:xfrm>
            <a:off x="9792373" y="2159671"/>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05</a:t>
            </a:r>
          </a:p>
        </p:txBody>
      </p:sp>
      <p:sp>
        <p:nvSpPr>
          <p:cNvPr id="23" name="TextBox 23"/>
          <p:cNvSpPr txBox="1"/>
          <p:nvPr/>
        </p:nvSpPr>
        <p:spPr>
          <a:xfrm>
            <a:off x="7242839" y="276995"/>
            <a:ext cx="2680196" cy="840106"/>
          </a:xfrm>
          <a:prstGeom prst="rect">
            <a:avLst/>
          </a:prstGeom>
        </p:spPr>
        <p:txBody>
          <a:bodyPr lIns="0" tIns="0" rIns="0" bIns="0" rtlCol="0" anchor="t">
            <a:spAutoFit/>
          </a:bodyPr>
          <a:lstStyle/>
          <a:p>
            <a:pPr algn="ctr">
              <a:lnSpc>
                <a:spcPts val="6719"/>
              </a:lnSpc>
            </a:pPr>
            <a:r>
              <a:rPr lang="en-US" sz="4799">
                <a:solidFill>
                  <a:srgbClr val="000000"/>
                </a:solidFill>
                <a:latin typeface="Lovelo"/>
              </a:rPr>
              <a:t>FINDINGS</a:t>
            </a:r>
          </a:p>
        </p:txBody>
      </p:sp>
      <p:sp>
        <p:nvSpPr>
          <p:cNvPr id="24" name="TextBox 24"/>
          <p:cNvSpPr txBox="1"/>
          <p:nvPr/>
        </p:nvSpPr>
        <p:spPr>
          <a:xfrm>
            <a:off x="1756381" y="1993273"/>
            <a:ext cx="7531982" cy="1234439"/>
          </a:xfrm>
          <a:prstGeom prst="rect">
            <a:avLst/>
          </a:prstGeom>
        </p:spPr>
        <p:txBody>
          <a:bodyPr lIns="0" tIns="0" rIns="0" bIns="0" rtlCol="0" anchor="t">
            <a:spAutoFit/>
          </a:bodyPr>
          <a:lstStyle/>
          <a:p>
            <a:pPr algn="just">
              <a:lnSpc>
                <a:spcPts val="3360"/>
              </a:lnSpc>
            </a:pPr>
            <a:r>
              <a:rPr lang="en-US" sz="2400">
                <a:solidFill>
                  <a:srgbClr val="000000"/>
                </a:solidFill>
                <a:latin typeface="Canva Sans Bold"/>
              </a:rPr>
              <a:t>In terms of the yellow card issued, A Taylor issued more than other referees (318). Following, M Dean is the second the J Moss is the third. </a:t>
            </a:r>
          </a:p>
        </p:txBody>
      </p:sp>
      <p:sp>
        <p:nvSpPr>
          <p:cNvPr id="25" name="TextBox 25"/>
          <p:cNvSpPr txBox="1"/>
          <p:nvPr/>
        </p:nvSpPr>
        <p:spPr>
          <a:xfrm>
            <a:off x="1690528" y="3915155"/>
            <a:ext cx="7597835" cy="1653540"/>
          </a:xfrm>
          <a:prstGeom prst="rect">
            <a:avLst/>
          </a:prstGeom>
        </p:spPr>
        <p:txBody>
          <a:bodyPr lIns="0" tIns="0" rIns="0" bIns="0" rtlCol="0" anchor="t">
            <a:spAutoFit/>
          </a:bodyPr>
          <a:lstStyle/>
          <a:p>
            <a:pPr algn="just">
              <a:lnSpc>
                <a:spcPts val="3359"/>
              </a:lnSpc>
            </a:pPr>
            <a:r>
              <a:rPr lang="en-US" sz="2400">
                <a:solidFill>
                  <a:srgbClr val="000000"/>
                </a:solidFill>
                <a:latin typeface="Canva Sans"/>
              </a:rPr>
              <a:t>I</a:t>
            </a:r>
            <a:r>
              <a:rPr lang="en-US" sz="2400">
                <a:solidFill>
                  <a:srgbClr val="000000"/>
                </a:solidFill>
                <a:latin typeface="Canva Sans Bold"/>
              </a:rPr>
              <a:t>n terms of the red card issued, M Dean issued more than other referees (17). Following, M Oliver is the second the J Moss is the third. </a:t>
            </a:r>
          </a:p>
          <a:p>
            <a:pPr algn="ctr">
              <a:lnSpc>
                <a:spcPts val="3359"/>
              </a:lnSpc>
            </a:pPr>
            <a:endParaRPr lang="en-US" sz="2400">
              <a:solidFill>
                <a:srgbClr val="000000"/>
              </a:solidFill>
              <a:latin typeface="Canva Sans Bold"/>
            </a:endParaRPr>
          </a:p>
        </p:txBody>
      </p:sp>
      <p:sp>
        <p:nvSpPr>
          <p:cNvPr id="26" name="TextBox 26"/>
          <p:cNvSpPr txBox="1"/>
          <p:nvPr/>
        </p:nvSpPr>
        <p:spPr>
          <a:xfrm>
            <a:off x="1756381" y="5787913"/>
            <a:ext cx="7744665" cy="1234440"/>
          </a:xfrm>
          <a:prstGeom prst="rect">
            <a:avLst/>
          </a:prstGeom>
        </p:spPr>
        <p:txBody>
          <a:bodyPr lIns="0" tIns="0" rIns="0" bIns="0" rtlCol="0" anchor="t">
            <a:spAutoFit/>
          </a:bodyPr>
          <a:lstStyle/>
          <a:p>
            <a:pPr algn="just">
              <a:lnSpc>
                <a:spcPts val="3359"/>
              </a:lnSpc>
            </a:pPr>
            <a:r>
              <a:rPr lang="en-US" sz="2400">
                <a:solidFill>
                  <a:srgbClr val="000000"/>
                </a:solidFill>
                <a:latin typeface="Canva Sans Bold"/>
              </a:rPr>
              <a:t>Consider both yellow and red cards issues, the top 5 strict referees are M Dean, M Oliver, J Moss, A Taylor, and C Pawson. </a:t>
            </a:r>
          </a:p>
        </p:txBody>
      </p:sp>
      <p:sp>
        <p:nvSpPr>
          <p:cNvPr id="27" name="TextBox 27"/>
          <p:cNvSpPr txBox="1"/>
          <p:nvPr/>
        </p:nvSpPr>
        <p:spPr>
          <a:xfrm>
            <a:off x="11186219" y="1843150"/>
            <a:ext cx="6722159" cy="2072640"/>
          </a:xfrm>
          <a:prstGeom prst="rect">
            <a:avLst/>
          </a:prstGeom>
        </p:spPr>
        <p:txBody>
          <a:bodyPr lIns="0" tIns="0" rIns="0" bIns="0" rtlCol="0" anchor="t">
            <a:spAutoFit/>
          </a:bodyPr>
          <a:lstStyle/>
          <a:p>
            <a:pPr algn="just">
              <a:lnSpc>
                <a:spcPts val="3359"/>
              </a:lnSpc>
            </a:pPr>
            <a:r>
              <a:rPr lang="en-US" sz="2400">
                <a:solidFill>
                  <a:srgbClr val="000000"/>
                </a:solidFill>
                <a:latin typeface="Canva Sans"/>
              </a:rPr>
              <a:t>I</a:t>
            </a:r>
            <a:r>
              <a:rPr lang="en-US" sz="2400">
                <a:solidFill>
                  <a:srgbClr val="000000"/>
                </a:solidFill>
                <a:latin typeface="Canva Sans Bold"/>
              </a:rPr>
              <a:t>t seems that yellow cards issued aren’t related with time. However, as time goes by, red cards issued have a decreasing trend.</a:t>
            </a:r>
          </a:p>
          <a:p>
            <a:pPr algn="just">
              <a:lnSpc>
                <a:spcPts val="3359"/>
              </a:lnSpc>
            </a:pPr>
            <a:endParaRPr lang="en-US" sz="2400">
              <a:solidFill>
                <a:srgbClr val="000000"/>
              </a:solidFill>
              <a:latin typeface="Canva Sans Bold"/>
            </a:endParaRPr>
          </a:p>
          <a:p>
            <a:pPr algn="ctr">
              <a:lnSpc>
                <a:spcPts val="3359"/>
              </a:lnSpc>
            </a:pPr>
            <a:endParaRPr lang="en-US" sz="2400">
              <a:solidFill>
                <a:srgbClr val="000000"/>
              </a:solidFill>
              <a:latin typeface="Canva Sans Bold"/>
            </a:endParaRPr>
          </a:p>
        </p:txBody>
      </p:sp>
      <p:sp>
        <p:nvSpPr>
          <p:cNvPr id="28" name="TextBox 28"/>
          <p:cNvSpPr txBox="1"/>
          <p:nvPr/>
        </p:nvSpPr>
        <p:spPr>
          <a:xfrm>
            <a:off x="11186219" y="3674056"/>
            <a:ext cx="6722159" cy="1234439"/>
          </a:xfrm>
          <a:prstGeom prst="rect">
            <a:avLst/>
          </a:prstGeom>
        </p:spPr>
        <p:txBody>
          <a:bodyPr lIns="0" tIns="0" rIns="0" bIns="0" rtlCol="0" anchor="t">
            <a:spAutoFit/>
          </a:bodyPr>
          <a:lstStyle/>
          <a:p>
            <a:pPr algn="just">
              <a:lnSpc>
                <a:spcPts val="3360"/>
              </a:lnSpc>
            </a:pPr>
            <a:r>
              <a:rPr lang="en-US" sz="2400">
                <a:solidFill>
                  <a:srgbClr val="000000"/>
                </a:solidFill>
                <a:latin typeface="Canva Sans Bold"/>
              </a:rPr>
              <a:t>With the insight, coaches can focus on red cards management.</a:t>
            </a:r>
          </a:p>
          <a:p>
            <a:pPr algn="just">
              <a:lnSpc>
                <a:spcPts val="3360"/>
              </a:lnSpc>
            </a:pPr>
            <a:endParaRPr lang="en-US" sz="2400">
              <a:solidFill>
                <a:srgbClr val="000000"/>
              </a:solidFill>
              <a:latin typeface="Canva Sans Bold"/>
            </a:endParaRPr>
          </a:p>
        </p:txBody>
      </p:sp>
      <p:sp>
        <p:nvSpPr>
          <p:cNvPr id="29" name="TextBox 29"/>
          <p:cNvSpPr txBox="1"/>
          <p:nvPr/>
        </p:nvSpPr>
        <p:spPr>
          <a:xfrm>
            <a:off x="1717226" y="7846148"/>
            <a:ext cx="7783819" cy="815340"/>
          </a:xfrm>
          <a:prstGeom prst="rect">
            <a:avLst/>
          </a:prstGeom>
        </p:spPr>
        <p:txBody>
          <a:bodyPr lIns="0" tIns="0" rIns="0" bIns="0" rtlCol="0" anchor="t">
            <a:spAutoFit/>
          </a:bodyPr>
          <a:lstStyle/>
          <a:p>
            <a:pPr algn="just">
              <a:lnSpc>
                <a:spcPts val="3359"/>
              </a:lnSpc>
            </a:pPr>
            <a:r>
              <a:rPr lang="en-US" sz="2400">
                <a:solidFill>
                  <a:srgbClr val="000000"/>
                </a:solidFill>
                <a:latin typeface="Canva Sans Bold"/>
              </a:rPr>
              <a:t>When playing against them, players need to be careful and avoid the disadvantages.</a:t>
            </a:r>
          </a:p>
        </p:txBody>
      </p:sp>
      <p:grpSp>
        <p:nvGrpSpPr>
          <p:cNvPr id="30" name="Group 30"/>
          <p:cNvGrpSpPr/>
          <p:nvPr/>
        </p:nvGrpSpPr>
        <p:grpSpPr>
          <a:xfrm>
            <a:off x="9792373" y="3781154"/>
            <a:ext cx="1058344" cy="1058344"/>
            <a:chOff x="0" y="0"/>
            <a:chExt cx="1913890" cy="1913890"/>
          </a:xfrm>
        </p:grpSpPr>
        <p:sp>
          <p:nvSpPr>
            <p:cNvPr id="31" name="Freeform 3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2"/>
            </a:solidFill>
          </p:spPr>
        </p:sp>
      </p:grpSp>
      <p:sp>
        <p:nvSpPr>
          <p:cNvPr id="32" name="TextBox 32"/>
          <p:cNvSpPr txBox="1"/>
          <p:nvPr/>
        </p:nvSpPr>
        <p:spPr>
          <a:xfrm>
            <a:off x="9792373" y="3934506"/>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06</a:t>
            </a:r>
          </a:p>
        </p:txBody>
      </p:sp>
      <p:sp>
        <p:nvSpPr>
          <p:cNvPr id="33" name="TextBox 33"/>
          <p:cNvSpPr txBox="1"/>
          <p:nvPr/>
        </p:nvSpPr>
        <p:spPr>
          <a:xfrm>
            <a:off x="3229837" y="834652"/>
            <a:ext cx="2075842" cy="679450"/>
          </a:xfrm>
          <a:prstGeom prst="rect">
            <a:avLst/>
          </a:prstGeom>
        </p:spPr>
        <p:txBody>
          <a:bodyPr wrap="square" lIns="0" tIns="0" rIns="0" bIns="0" rtlCol="0" anchor="t">
            <a:spAutoFit/>
          </a:bodyPr>
          <a:lstStyle/>
          <a:p>
            <a:pPr algn="ctr">
              <a:lnSpc>
                <a:spcPts val="5599"/>
              </a:lnSpc>
            </a:pPr>
            <a:r>
              <a:rPr lang="en-US" sz="3999" dirty="0">
                <a:solidFill>
                  <a:srgbClr val="000000"/>
                </a:solidFill>
                <a:latin typeface="Canva Sans"/>
              </a:rPr>
              <a:t>PART 1</a:t>
            </a:r>
          </a:p>
        </p:txBody>
      </p:sp>
      <p:sp>
        <p:nvSpPr>
          <p:cNvPr id="34" name="TextBox 34"/>
          <p:cNvSpPr txBox="1"/>
          <p:nvPr/>
        </p:nvSpPr>
        <p:spPr>
          <a:xfrm>
            <a:off x="12721476" y="973716"/>
            <a:ext cx="1825823" cy="679450"/>
          </a:xfrm>
          <a:prstGeom prst="rect">
            <a:avLst/>
          </a:prstGeom>
        </p:spPr>
        <p:txBody>
          <a:bodyPr lIns="0" tIns="0" rIns="0" bIns="0" rtlCol="0" anchor="t">
            <a:spAutoFit/>
          </a:bodyPr>
          <a:lstStyle/>
          <a:p>
            <a:pPr algn="ctr">
              <a:lnSpc>
                <a:spcPts val="5599"/>
              </a:lnSpc>
            </a:pPr>
            <a:r>
              <a:rPr lang="en-US" sz="3999">
                <a:solidFill>
                  <a:srgbClr val="000000"/>
                </a:solidFill>
                <a:latin typeface="Canva Sans"/>
              </a:rPr>
              <a:t>PART 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0" y="-1202638"/>
            <a:ext cx="18288000" cy="12333761"/>
            <a:chOff x="0" y="0"/>
            <a:chExt cx="24384000" cy="16445014"/>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956744" cy="227528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956744" cy="227528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833946"/>
              <a:ext cx="1956744" cy="227528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667892"/>
              <a:ext cx="1956744" cy="2275284"/>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501838"/>
              <a:ext cx="1956744" cy="2275284"/>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1335784"/>
              <a:ext cx="1956744" cy="2275284"/>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4169730"/>
              <a:ext cx="1956744" cy="2275284"/>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0"/>
              <a:ext cx="1956744" cy="2275284"/>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0"/>
              <a:ext cx="1956744" cy="2275284"/>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2833946"/>
              <a:ext cx="1956744" cy="2275284"/>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5667892"/>
              <a:ext cx="1956744" cy="2275284"/>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8501838"/>
              <a:ext cx="1956744" cy="2275284"/>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11335784"/>
              <a:ext cx="1956744" cy="2275284"/>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14169730"/>
              <a:ext cx="1956744" cy="2275284"/>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0"/>
              <a:ext cx="1956744" cy="2275284"/>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0"/>
              <a:ext cx="1956744" cy="2275284"/>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2833946"/>
              <a:ext cx="1956744" cy="2275284"/>
            </a:xfrm>
            <a:prstGeom prst="rect">
              <a:avLst/>
            </a:prstGeom>
          </p:spPr>
        </p:pic>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5667892"/>
              <a:ext cx="1956744" cy="2275284"/>
            </a:xfrm>
            <a:prstGeom prst="rect">
              <a:avLst/>
            </a:prstGeom>
          </p:spPr>
        </p:pic>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8501838"/>
              <a:ext cx="1956744" cy="2275284"/>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11335784"/>
              <a:ext cx="1956744" cy="2275284"/>
            </a:xfrm>
            <a:prstGeom prst="rect">
              <a:avLst/>
            </a:prstGeom>
          </p:spPr>
        </p:pic>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14169730"/>
              <a:ext cx="1956744" cy="2275284"/>
            </a:xfrm>
            <a:prstGeom prst="rect">
              <a:avLst/>
            </a:prstGeom>
          </p:spPr>
        </p:pic>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0"/>
              <a:ext cx="1956744" cy="2275284"/>
            </a:xfrm>
            <a:prstGeom prst="rect">
              <a:avLst/>
            </a:prstGeom>
          </p:spPr>
        </p:pic>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0"/>
              <a:ext cx="1956744" cy="2275284"/>
            </a:xfrm>
            <a:prstGeom prst="rect">
              <a:avLst/>
            </a:prstGeom>
          </p:spPr>
        </p:pic>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2833946"/>
              <a:ext cx="1956744" cy="2275284"/>
            </a:xfrm>
            <a:prstGeom prst="rect">
              <a:avLst/>
            </a:prstGeom>
          </p:spPr>
        </p:pic>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5667892"/>
              <a:ext cx="1956744" cy="2275284"/>
            </a:xfrm>
            <a:prstGeom prst="rect">
              <a:avLst/>
            </a:prstGeom>
          </p:spPr>
        </p:pic>
        <p:pic>
          <p:nvPicPr>
            <p:cNvPr id="28" name="Picture 2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8501838"/>
              <a:ext cx="1956744" cy="2275284"/>
            </a:xfrm>
            <a:prstGeom prst="rect">
              <a:avLst/>
            </a:prstGeom>
          </p:spPr>
        </p:pic>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11335784"/>
              <a:ext cx="1956744" cy="2275284"/>
            </a:xfrm>
            <a:prstGeom prst="rect">
              <a:avLst/>
            </a:prstGeom>
          </p:spPr>
        </p:pic>
        <p:pic>
          <p:nvPicPr>
            <p:cNvPr id="30" name="Picture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14169730"/>
              <a:ext cx="1956744" cy="2275284"/>
            </a:xfrm>
            <a:prstGeom prst="rect">
              <a:avLst/>
            </a:prstGeom>
          </p:spPr>
        </p:pic>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0"/>
              <a:ext cx="1956744" cy="2275284"/>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0"/>
              <a:ext cx="1956744" cy="2275284"/>
            </a:xfrm>
            <a:prstGeom prst="rect">
              <a:avLst/>
            </a:prstGeom>
          </p:spPr>
        </p:pic>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2833946"/>
              <a:ext cx="1956744" cy="2275284"/>
            </a:xfrm>
            <a:prstGeom prst="rect">
              <a:avLst/>
            </a:prstGeom>
          </p:spPr>
        </p:pic>
        <p:pic>
          <p:nvPicPr>
            <p:cNvPr id="34" name="Picture 3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5667892"/>
              <a:ext cx="1956744" cy="2275284"/>
            </a:xfrm>
            <a:prstGeom prst="rect">
              <a:avLst/>
            </a:prstGeom>
          </p:spPr>
        </p:pic>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8501838"/>
              <a:ext cx="1956744" cy="2275284"/>
            </a:xfrm>
            <a:prstGeom prst="rect">
              <a:avLst/>
            </a:prstGeom>
          </p:spPr>
        </p:pic>
        <p:pic>
          <p:nvPicPr>
            <p:cNvPr id="36" name="Picture 3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11335784"/>
              <a:ext cx="1956744" cy="2275284"/>
            </a:xfrm>
            <a:prstGeom prst="rect">
              <a:avLst/>
            </a:prstGeom>
          </p:spPr>
        </p:pic>
        <p:pic>
          <p:nvPicPr>
            <p:cNvPr id="37" name="Picture 3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14169730"/>
              <a:ext cx="1956744" cy="2275284"/>
            </a:xfrm>
            <a:prstGeom prst="rect">
              <a:avLst/>
            </a:prstGeom>
          </p:spPr>
        </p:pic>
        <p:pic>
          <p:nvPicPr>
            <p:cNvPr id="38" name="Picture 3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0"/>
              <a:ext cx="1956744" cy="2275284"/>
            </a:xfrm>
            <a:prstGeom prst="rect">
              <a:avLst/>
            </a:prstGeom>
          </p:spPr>
        </p:pic>
        <p:pic>
          <p:nvPicPr>
            <p:cNvPr id="39" name="Picture 3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0"/>
              <a:ext cx="1956744" cy="2275284"/>
            </a:xfrm>
            <a:prstGeom prst="rect">
              <a:avLst/>
            </a:prstGeom>
          </p:spPr>
        </p:pic>
        <p:pic>
          <p:nvPicPr>
            <p:cNvPr id="40" name="Picture 4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2833946"/>
              <a:ext cx="1956744" cy="2275284"/>
            </a:xfrm>
            <a:prstGeom prst="rect">
              <a:avLst/>
            </a:prstGeom>
          </p:spPr>
        </p:pic>
        <p:pic>
          <p:nvPicPr>
            <p:cNvPr id="41" name="Picture 4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5667892"/>
              <a:ext cx="1956744" cy="2275284"/>
            </a:xfrm>
            <a:prstGeom prst="rect">
              <a:avLst/>
            </a:prstGeom>
          </p:spPr>
        </p:pic>
        <p:pic>
          <p:nvPicPr>
            <p:cNvPr id="42" name="Picture 4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8501838"/>
              <a:ext cx="1956744" cy="2275284"/>
            </a:xfrm>
            <a:prstGeom prst="rect">
              <a:avLst/>
            </a:prstGeom>
          </p:spPr>
        </p:pic>
        <p:pic>
          <p:nvPicPr>
            <p:cNvPr id="43" name="Picture 4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11335784"/>
              <a:ext cx="1956744" cy="2275284"/>
            </a:xfrm>
            <a:prstGeom prst="rect">
              <a:avLst/>
            </a:prstGeom>
          </p:spPr>
        </p:pic>
        <p:pic>
          <p:nvPicPr>
            <p:cNvPr id="44" name="Picture 4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14169730"/>
              <a:ext cx="1956744" cy="2275284"/>
            </a:xfrm>
            <a:prstGeom prst="rect">
              <a:avLst/>
            </a:prstGeom>
          </p:spPr>
        </p:pic>
        <p:pic>
          <p:nvPicPr>
            <p:cNvPr id="45" name="Picture 4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0"/>
              <a:ext cx="1956744" cy="2275284"/>
            </a:xfrm>
            <a:prstGeom prst="rect">
              <a:avLst/>
            </a:prstGeom>
          </p:spPr>
        </p:pic>
        <p:pic>
          <p:nvPicPr>
            <p:cNvPr id="46" name="Picture 4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0"/>
              <a:ext cx="1956744" cy="2275284"/>
            </a:xfrm>
            <a:prstGeom prst="rect">
              <a:avLst/>
            </a:prstGeom>
          </p:spPr>
        </p:pic>
        <p:pic>
          <p:nvPicPr>
            <p:cNvPr id="47" name="Picture 4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2833946"/>
              <a:ext cx="1956744" cy="2275284"/>
            </a:xfrm>
            <a:prstGeom prst="rect">
              <a:avLst/>
            </a:prstGeom>
          </p:spPr>
        </p:pic>
        <p:pic>
          <p:nvPicPr>
            <p:cNvPr id="48" name="Picture 4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5667892"/>
              <a:ext cx="1956744" cy="2275284"/>
            </a:xfrm>
            <a:prstGeom prst="rect">
              <a:avLst/>
            </a:prstGeom>
          </p:spPr>
        </p:pic>
        <p:pic>
          <p:nvPicPr>
            <p:cNvPr id="49" name="Picture 4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8501838"/>
              <a:ext cx="1956744" cy="2275284"/>
            </a:xfrm>
            <a:prstGeom prst="rect">
              <a:avLst/>
            </a:prstGeom>
          </p:spPr>
        </p:pic>
        <p:pic>
          <p:nvPicPr>
            <p:cNvPr id="50" name="Picture 5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11335784"/>
              <a:ext cx="1956744" cy="2275284"/>
            </a:xfrm>
            <a:prstGeom prst="rect">
              <a:avLst/>
            </a:prstGeom>
          </p:spPr>
        </p:pic>
        <p:pic>
          <p:nvPicPr>
            <p:cNvPr id="51" name="Picture 5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14169730"/>
              <a:ext cx="1956744" cy="2275284"/>
            </a:xfrm>
            <a:prstGeom prst="rect">
              <a:avLst/>
            </a:prstGeom>
          </p:spPr>
        </p:pic>
        <p:pic>
          <p:nvPicPr>
            <p:cNvPr id="52" name="Picture 5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0"/>
              <a:ext cx="1956744" cy="2275284"/>
            </a:xfrm>
            <a:prstGeom prst="rect">
              <a:avLst/>
            </a:prstGeom>
          </p:spPr>
        </p:pic>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0"/>
              <a:ext cx="1956744" cy="2275284"/>
            </a:xfrm>
            <a:prstGeom prst="rect">
              <a:avLst/>
            </a:prstGeom>
          </p:spPr>
        </p:pic>
        <p:pic>
          <p:nvPicPr>
            <p:cNvPr id="54" name="Picture 5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2833946"/>
              <a:ext cx="1956744" cy="2275284"/>
            </a:xfrm>
            <a:prstGeom prst="rect">
              <a:avLst/>
            </a:prstGeom>
          </p:spPr>
        </p:pic>
        <p:pic>
          <p:nvPicPr>
            <p:cNvPr id="55" name="Picture 5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5667892"/>
              <a:ext cx="1956744" cy="2275284"/>
            </a:xfrm>
            <a:prstGeom prst="rect">
              <a:avLst/>
            </a:prstGeom>
          </p:spPr>
        </p:pic>
        <p:pic>
          <p:nvPicPr>
            <p:cNvPr id="56" name="Picture 5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8501838"/>
              <a:ext cx="1956744" cy="2275284"/>
            </a:xfrm>
            <a:prstGeom prst="rect">
              <a:avLst/>
            </a:prstGeom>
          </p:spPr>
        </p:pic>
        <p:pic>
          <p:nvPicPr>
            <p:cNvPr id="57" name="Picture 5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11335784"/>
              <a:ext cx="1956744" cy="2275284"/>
            </a:xfrm>
            <a:prstGeom prst="rect">
              <a:avLst/>
            </a:prstGeom>
          </p:spPr>
        </p:pic>
        <p:pic>
          <p:nvPicPr>
            <p:cNvPr id="58" name="Picture 5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14169730"/>
              <a:ext cx="1956744" cy="2275284"/>
            </a:xfrm>
            <a:prstGeom prst="rect">
              <a:avLst/>
            </a:prstGeom>
          </p:spPr>
        </p:pic>
        <p:pic>
          <p:nvPicPr>
            <p:cNvPr id="59" name="Picture 5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0"/>
              <a:ext cx="1956744" cy="2275284"/>
            </a:xfrm>
            <a:prstGeom prst="rect">
              <a:avLst/>
            </a:prstGeom>
          </p:spPr>
        </p:pic>
        <p:pic>
          <p:nvPicPr>
            <p:cNvPr id="60" name="Picture 6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0"/>
              <a:ext cx="1956744" cy="2275284"/>
            </a:xfrm>
            <a:prstGeom prst="rect">
              <a:avLst/>
            </a:prstGeom>
          </p:spPr>
        </p:pic>
        <p:pic>
          <p:nvPicPr>
            <p:cNvPr id="61" name="Picture 6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2833946"/>
              <a:ext cx="1956744" cy="2275284"/>
            </a:xfrm>
            <a:prstGeom prst="rect">
              <a:avLst/>
            </a:prstGeom>
          </p:spPr>
        </p:pic>
        <p:pic>
          <p:nvPicPr>
            <p:cNvPr id="62" name="Picture 6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5667892"/>
              <a:ext cx="1956744" cy="2275284"/>
            </a:xfrm>
            <a:prstGeom prst="rect">
              <a:avLst/>
            </a:prstGeom>
          </p:spPr>
        </p:pic>
        <p:pic>
          <p:nvPicPr>
            <p:cNvPr id="63" name="Picture 6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8501838"/>
              <a:ext cx="1956744" cy="2275284"/>
            </a:xfrm>
            <a:prstGeom prst="rect">
              <a:avLst/>
            </a:prstGeom>
          </p:spPr>
        </p:pic>
        <p:pic>
          <p:nvPicPr>
            <p:cNvPr id="64" name="Picture 6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11335784"/>
              <a:ext cx="1956744" cy="2275284"/>
            </a:xfrm>
            <a:prstGeom prst="rect">
              <a:avLst/>
            </a:prstGeom>
          </p:spPr>
        </p:pic>
        <p:pic>
          <p:nvPicPr>
            <p:cNvPr id="65" name="Picture 6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14169730"/>
              <a:ext cx="1956744" cy="2275284"/>
            </a:xfrm>
            <a:prstGeom prst="rect">
              <a:avLst/>
            </a:prstGeom>
          </p:spPr>
        </p:pic>
        <p:pic>
          <p:nvPicPr>
            <p:cNvPr id="66" name="Picture 6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0"/>
              <a:ext cx="1956744" cy="2275284"/>
            </a:xfrm>
            <a:prstGeom prst="rect">
              <a:avLst/>
            </a:prstGeom>
          </p:spPr>
        </p:pic>
        <p:pic>
          <p:nvPicPr>
            <p:cNvPr id="67" name="Picture 6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0"/>
              <a:ext cx="1956744" cy="2275284"/>
            </a:xfrm>
            <a:prstGeom prst="rect">
              <a:avLst/>
            </a:prstGeom>
          </p:spPr>
        </p:pic>
        <p:pic>
          <p:nvPicPr>
            <p:cNvPr id="68" name="Picture 6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2833946"/>
              <a:ext cx="1956744" cy="2275284"/>
            </a:xfrm>
            <a:prstGeom prst="rect">
              <a:avLst/>
            </a:prstGeom>
          </p:spPr>
        </p:pic>
        <p:pic>
          <p:nvPicPr>
            <p:cNvPr id="69" name="Picture 6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5667892"/>
              <a:ext cx="1956744" cy="2275284"/>
            </a:xfrm>
            <a:prstGeom prst="rect">
              <a:avLst/>
            </a:prstGeom>
          </p:spPr>
        </p:pic>
        <p:pic>
          <p:nvPicPr>
            <p:cNvPr id="70" name="Picture 7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8501838"/>
              <a:ext cx="1956744" cy="2275284"/>
            </a:xfrm>
            <a:prstGeom prst="rect">
              <a:avLst/>
            </a:prstGeom>
          </p:spPr>
        </p:pic>
        <p:pic>
          <p:nvPicPr>
            <p:cNvPr id="71" name="Picture 7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11335784"/>
              <a:ext cx="1956744" cy="2275284"/>
            </a:xfrm>
            <a:prstGeom prst="rect">
              <a:avLst/>
            </a:prstGeom>
          </p:spPr>
        </p:pic>
        <p:pic>
          <p:nvPicPr>
            <p:cNvPr id="72" name="Picture 7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14169730"/>
              <a:ext cx="1956744" cy="2275284"/>
            </a:xfrm>
            <a:prstGeom prst="rect">
              <a:avLst/>
            </a:prstGeom>
          </p:spPr>
        </p:pic>
      </p:grpSp>
      <p:pic>
        <p:nvPicPr>
          <p:cNvPr id="73" name="Picture 7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38064" y="-3403402"/>
            <a:ext cx="13584882" cy="10799982"/>
          </a:xfrm>
          <a:prstGeom prst="rect">
            <a:avLst/>
          </a:prstGeom>
        </p:spPr>
      </p:pic>
      <p:pic>
        <p:nvPicPr>
          <p:cNvPr id="74" name="Picture 7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2086870" y="-1759321"/>
            <a:ext cx="9775261" cy="15356767"/>
          </a:xfrm>
          <a:prstGeom prst="rect">
            <a:avLst/>
          </a:prstGeom>
        </p:spPr>
      </p:pic>
      <p:pic>
        <p:nvPicPr>
          <p:cNvPr id="75" name="Picture 7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80293" y="0"/>
            <a:ext cx="2188414" cy="2501045"/>
          </a:xfrm>
          <a:prstGeom prst="rect">
            <a:avLst/>
          </a:prstGeom>
        </p:spPr>
      </p:pic>
      <p:pic>
        <p:nvPicPr>
          <p:cNvPr id="76" name="Picture 7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22876" b="82469"/>
          <a:stretch>
            <a:fillRect/>
          </a:stretch>
        </p:blipFill>
        <p:spPr>
          <a:xfrm>
            <a:off x="16252416" y="9607704"/>
            <a:ext cx="1444168" cy="312747"/>
          </a:xfrm>
          <a:prstGeom prst="rect">
            <a:avLst/>
          </a:prstGeom>
        </p:spPr>
      </p:pic>
      <p:sp>
        <p:nvSpPr>
          <p:cNvPr id="77" name="TextBox 77"/>
          <p:cNvSpPr txBox="1"/>
          <p:nvPr/>
        </p:nvSpPr>
        <p:spPr>
          <a:xfrm>
            <a:off x="834877" y="3535045"/>
            <a:ext cx="16618247" cy="4981508"/>
          </a:xfrm>
          <a:prstGeom prst="rect">
            <a:avLst/>
          </a:prstGeom>
        </p:spPr>
        <p:txBody>
          <a:bodyPr lIns="0" tIns="0" rIns="0" bIns="0" rtlCol="0" anchor="t">
            <a:spAutoFit/>
          </a:bodyPr>
          <a:lstStyle/>
          <a:p>
            <a:pPr algn="ctr">
              <a:lnSpc>
                <a:spcPts val="4873"/>
              </a:lnSpc>
            </a:pPr>
            <a:endParaRPr/>
          </a:p>
          <a:p>
            <a:pPr algn="ctr">
              <a:lnSpc>
                <a:spcPts val="5017"/>
              </a:lnSpc>
            </a:pPr>
            <a:r>
              <a:rPr lang="en-US" sz="3583">
                <a:solidFill>
                  <a:srgbClr val="FFFFFF"/>
                </a:solidFill>
                <a:latin typeface="Canva Sans Bold"/>
              </a:rPr>
              <a:t>What is the total points of each team across 21 seasons? How does the corner kick effect the team’s total points? What is the relationship between these attributes?</a:t>
            </a:r>
          </a:p>
          <a:p>
            <a:pPr algn="ctr">
              <a:lnSpc>
                <a:spcPts val="5017"/>
              </a:lnSpc>
            </a:pPr>
            <a:endParaRPr lang="en-US" sz="3583">
              <a:solidFill>
                <a:srgbClr val="FFFFFF"/>
              </a:solidFill>
              <a:latin typeface="Canva Sans Bold"/>
            </a:endParaRPr>
          </a:p>
          <a:p>
            <a:pPr algn="ctr">
              <a:lnSpc>
                <a:spcPts val="5017"/>
              </a:lnSpc>
            </a:pPr>
            <a:endParaRPr lang="en-US" sz="3583">
              <a:solidFill>
                <a:srgbClr val="FFFFFF"/>
              </a:solidFill>
              <a:latin typeface="Canva Sans Bold"/>
            </a:endParaRPr>
          </a:p>
          <a:p>
            <a:pPr algn="ctr">
              <a:lnSpc>
                <a:spcPts val="4873"/>
              </a:lnSpc>
            </a:pPr>
            <a:r>
              <a:rPr lang="en-US" sz="3481">
                <a:solidFill>
                  <a:srgbClr val="FFFFFF"/>
                </a:solidFill>
                <a:latin typeface="Canva Sans"/>
              </a:rPr>
              <a:t>                                                               </a:t>
            </a:r>
          </a:p>
          <a:p>
            <a:pPr algn="ctr">
              <a:lnSpc>
                <a:spcPts val="4873"/>
              </a:lnSpc>
            </a:pPr>
            <a:endParaRPr lang="en-US" sz="3481">
              <a:solidFill>
                <a:srgbClr val="FFFFFF"/>
              </a:solidFill>
              <a:latin typeface="Canva Sans"/>
            </a:endParaRPr>
          </a:p>
        </p:txBody>
      </p:sp>
      <p:sp>
        <p:nvSpPr>
          <p:cNvPr id="78" name="TextBox 78"/>
          <p:cNvSpPr txBox="1"/>
          <p:nvPr/>
        </p:nvSpPr>
        <p:spPr>
          <a:xfrm>
            <a:off x="5394705" y="1174323"/>
            <a:ext cx="5824935" cy="1366400"/>
          </a:xfrm>
          <a:prstGeom prst="rect">
            <a:avLst/>
          </a:prstGeom>
        </p:spPr>
        <p:txBody>
          <a:bodyPr lIns="0" tIns="0" rIns="0" bIns="0" rtlCol="0" anchor="t">
            <a:spAutoFit/>
          </a:bodyPr>
          <a:lstStyle/>
          <a:p>
            <a:pPr algn="ctr">
              <a:lnSpc>
                <a:spcPts val="5536"/>
              </a:lnSpc>
            </a:pPr>
            <a:r>
              <a:rPr lang="en-US" sz="3954">
                <a:solidFill>
                  <a:srgbClr val="FFFFFF"/>
                </a:solidFill>
                <a:latin typeface="Canva Sans Bold"/>
              </a:rPr>
              <a:t>BUSINESS QUESTION 3:</a:t>
            </a:r>
          </a:p>
          <a:p>
            <a:pPr algn="ctr">
              <a:lnSpc>
                <a:spcPts val="5536"/>
              </a:lnSpc>
            </a:pPr>
            <a:endParaRPr lang="en-US" sz="3954">
              <a:solidFill>
                <a:srgbClr val="FFFFFF"/>
              </a:solidFill>
              <a:latin typeface="Canva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C76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34259">
            <a:off x="15225304" y="-2292702"/>
            <a:ext cx="4067992" cy="406799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450304"/>
            <a:ext cx="2061669" cy="1948277"/>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0072" y="163793"/>
            <a:ext cx="757257" cy="72008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22876" b="82469"/>
          <a:stretch>
            <a:fillRect/>
          </a:stretch>
        </p:blipFill>
        <p:spPr>
          <a:xfrm>
            <a:off x="16537216" y="9533148"/>
            <a:ext cx="1444168" cy="312747"/>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934259">
            <a:off x="15631498" y="8609150"/>
            <a:ext cx="3685854" cy="3685854"/>
          </a:xfrm>
          <a:prstGeom prst="rect">
            <a:avLst/>
          </a:prstGeom>
        </p:spPr>
      </p:pic>
      <p:grpSp>
        <p:nvGrpSpPr>
          <p:cNvPr id="7" name="Group 7"/>
          <p:cNvGrpSpPr/>
          <p:nvPr/>
        </p:nvGrpSpPr>
        <p:grpSpPr>
          <a:xfrm>
            <a:off x="348984" y="1750803"/>
            <a:ext cx="1058344" cy="1058344"/>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9" name="Group 9"/>
          <p:cNvGrpSpPr/>
          <p:nvPr/>
        </p:nvGrpSpPr>
        <p:grpSpPr>
          <a:xfrm>
            <a:off x="348984" y="4284450"/>
            <a:ext cx="1058344" cy="1058344"/>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11" name="Group 11"/>
          <p:cNvGrpSpPr/>
          <p:nvPr/>
        </p:nvGrpSpPr>
        <p:grpSpPr>
          <a:xfrm>
            <a:off x="348984" y="6818097"/>
            <a:ext cx="1058344" cy="105834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13" name="Group 13"/>
          <p:cNvGrpSpPr/>
          <p:nvPr/>
        </p:nvGrpSpPr>
        <p:grpSpPr>
          <a:xfrm>
            <a:off x="278209" y="8634298"/>
            <a:ext cx="1058344" cy="1058344"/>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pic>
        <p:nvPicPr>
          <p:cNvPr id="15" name="Picture 15"/>
          <p:cNvPicPr>
            <a:picLocks noChangeAspect="1"/>
          </p:cNvPicPr>
          <p:nvPr/>
        </p:nvPicPr>
        <p:blipFill>
          <a:blip r:embed="rId12"/>
          <a:srcRect t="856" b="856"/>
          <a:stretch>
            <a:fillRect/>
          </a:stretch>
        </p:blipFill>
        <p:spPr>
          <a:xfrm>
            <a:off x="10768945" y="0"/>
            <a:ext cx="7519055" cy="6447131"/>
          </a:xfrm>
          <a:prstGeom prst="rect">
            <a:avLst/>
          </a:prstGeom>
        </p:spPr>
      </p:pic>
      <p:sp>
        <p:nvSpPr>
          <p:cNvPr id="16" name="TextBox 16"/>
          <p:cNvSpPr txBox="1"/>
          <p:nvPr/>
        </p:nvSpPr>
        <p:spPr>
          <a:xfrm>
            <a:off x="-1681124" y="330200"/>
            <a:ext cx="11664697" cy="698500"/>
          </a:xfrm>
          <a:prstGeom prst="rect">
            <a:avLst/>
          </a:prstGeom>
        </p:spPr>
        <p:txBody>
          <a:bodyPr lIns="0" tIns="0" rIns="0" bIns="0" rtlCol="0" anchor="t">
            <a:spAutoFit/>
          </a:bodyPr>
          <a:lstStyle/>
          <a:p>
            <a:pPr algn="ctr">
              <a:lnSpc>
                <a:spcPts val="5600"/>
              </a:lnSpc>
            </a:pPr>
            <a:r>
              <a:rPr lang="en-US" sz="4000">
                <a:solidFill>
                  <a:srgbClr val="000000"/>
                </a:solidFill>
                <a:latin typeface="Norwester"/>
              </a:rPr>
              <a:t>FINDINGS</a:t>
            </a:r>
          </a:p>
        </p:txBody>
      </p:sp>
      <p:sp>
        <p:nvSpPr>
          <p:cNvPr id="17" name="TextBox 17"/>
          <p:cNvSpPr txBox="1"/>
          <p:nvPr/>
        </p:nvSpPr>
        <p:spPr>
          <a:xfrm>
            <a:off x="348984" y="1936123"/>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01</a:t>
            </a:r>
          </a:p>
        </p:txBody>
      </p:sp>
      <p:sp>
        <p:nvSpPr>
          <p:cNvPr id="18" name="TextBox 18"/>
          <p:cNvSpPr txBox="1"/>
          <p:nvPr/>
        </p:nvSpPr>
        <p:spPr>
          <a:xfrm>
            <a:off x="348984" y="4469770"/>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02</a:t>
            </a:r>
          </a:p>
        </p:txBody>
      </p:sp>
      <p:sp>
        <p:nvSpPr>
          <p:cNvPr id="19" name="TextBox 19"/>
          <p:cNvSpPr txBox="1"/>
          <p:nvPr/>
        </p:nvSpPr>
        <p:spPr>
          <a:xfrm>
            <a:off x="348984" y="7003417"/>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03</a:t>
            </a:r>
          </a:p>
        </p:txBody>
      </p:sp>
      <p:sp>
        <p:nvSpPr>
          <p:cNvPr id="20" name="TextBox 20"/>
          <p:cNvSpPr txBox="1"/>
          <p:nvPr/>
        </p:nvSpPr>
        <p:spPr>
          <a:xfrm>
            <a:off x="278209" y="8819617"/>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04</a:t>
            </a:r>
          </a:p>
        </p:txBody>
      </p:sp>
      <p:sp>
        <p:nvSpPr>
          <p:cNvPr id="21" name="TextBox 21"/>
          <p:cNvSpPr txBox="1"/>
          <p:nvPr/>
        </p:nvSpPr>
        <p:spPr>
          <a:xfrm>
            <a:off x="1710272" y="1693653"/>
            <a:ext cx="8753873" cy="2734310"/>
          </a:xfrm>
          <a:prstGeom prst="rect">
            <a:avLst/>
          </a:prstGeom>
        </p:spPr>
        <p:txBody>
          <a:bodyPr lIns="0" tIns="0" rIns="0" bIns="0" rtlCol="0" anchor="t">
            <a:spAutoFit/>
          </a:bodyPr>
          <a:lstStyle/>
          <a:p>
            <a:pPr algn="just">
              <a:lnSpc>
                <a:spcPts val="3639"/>
              </a:lnSpc>
            </a:pPr>
            <a:r>
              <a:rPr lang="en-US" sz="2599">
                <a:solidFill>
                  <a:srgbClr val="000000"/>
                </a:solidFill>
                <a:latin typeface="Canva Sans Bold"/>
              </a:rPr>
              <a:t>From the bar chart, we can see in general the more corners played, the more points earned across the 20 seasons. However we can see that some teams did not benefit from this correlation in the way that the majority did.                                                                                                                                                                                 </a:t>
            </a:r>
          </a:p>
          <a:p>
            <a:pPr algn="just">
              <a:lnSpc>
                <a:spcPts val="3639"/>
              </a:lnSpc>
            </a:pPr>
            <a:endParaRPr lang="en-US" sz="2599">
              <a:solidFill>
                <a:srgbClr val="000000"/>
              </a:solidFill>
              <a:latin typeface="Canva Sans Bold"/>
            </a:endParaRPr>
          </a:p>
        </p:txBody>
      </p:sp>
      <p:sp>
        <p:nvSpPr>
          <p:cNvPr id="22" name="TextBox 22"/>
          <p:cNvSpPr txBox="1"/>
          <p:nvPr/>
        </p:nvSpPr>
        <p:spPr>
          <a:xfrm>
            <a:off x="1710272" y="4137662"/>
            <a:ext cx="8753873" cy="2961005"/>
          </a:xfrm>
          <a:prstGeom prst="rect">
            <a:avLst/>
          </a:prstGeom>
        </p:spPr>
        <p:txBody>
          <a:bodyPr lIns="0" tIns="0" rIns="0" bIns="0" rtlCol="0" anchor="t">
            <a:spAutoFit/>
          </a:bodyPr>
          <a:lstStyle/>
          <a:p>
            <a:pPr algn="just">
              <a:lnSpc>
                <a:spcPts val="3780"/>
              </a:lnSpc>
            </a:pPr>
            <a:r>
              <a:rPr lang="en-US" sz="2700">
                <a:solidFill>
                  <a:srgbClr val="000000"/>
                </a:solidFill>
                <a:latin typeface="Canva Sans Bold"/>
              </a:rPr>
              <a:t>For example, West Brom had 2255 corners played across the 21 seasons but only earned 464 points from games in this time period. To compare, Blackburn had a similar number of corners played, 2242, but earned 623 points.</a:t>
            </a:r>
          </a:p>
          <a:p>
            <a:pPr algn="just">
              <a:lnSpc>
                <a:spcPts val="4759"/>
              </a:lnSpc>
            </a:pPr>
            <a:endParaRPr lang="en-US" sz="2700">
              <a:solidFill>
                <a:srgbClr val="000000"/>
              </a:solidFill>
              <a:latin typeface="Canva Sans Bold"/>
            </a:endParaRPr>
          </a:p>
        </p:txBody>
      </p:sp>
      <p:sp>
        <p:nvSpPr>
          <p:cNvPr id="23" name="TextBox 23"/>
          <p:cNvSpPr txBox="1"/>
          <p:nvPr/>
        </p:nvSpPr>
        <p:spPr>
          <a:xfrm>
            <a:off x="1710272" y="6770472"/>
            <a:ext cx="16047135" cy="1887220"/>
          </a:xfrm>
          <a:prstGeom prst="rect">
            <a:avLst/>
          </a:prstGeom>
        </p:spPr>
        <p:txBody>
          <a:bodyPr lIns="0" tIns="0" rIns="0" bIns="0" rtlCol="0" anchor="t">
            <a:spAutoFit/>
          </a:bodyPr>
          <a:lstStyle/>
          <a:p>
            <a:pPr algn="just">
              <a:lnSpc>
                <a:spcPts val="3499"/>
              </a:lnSpc>
            </a:pPr>
            <a:r>
              <a:rPr lang="en-US" sz="2499">
                <a:solidFill>
                  <a:srgbClr val="000000"/>
                </a:solidFill>
                <a:latin typeface="Canva Sans Bold"/>
              </a:rPr>
              <a:t>We can also look at Man City who had 4065 corners played, the 6th most out of all teams, and earned 1082 points, 7th most. Everton, on the other hand, had 3831 corners played, less than Man City, and 1123 total points secured, more than City overall.</a:t>
            </a:r>
          </a:p>
          <a:p>
            <a:pPr algn="ctr">
              <a:lnSpc>
                <a:spcPts val="4759"/>
              </a:lnSpc>
            </a:pPr>
            <a:endParaRPr lang="en-US" sz="2499">
              <a:solidFill>
                <a:srgbClr val="000000"/>
              </a:solidFill>
              <a:latin typeface="Canva Sans Bold"/>
            </a:endParaRPr>
          </a:p>
        </p:txBody>
      </p:sp>
      <p:sp>
        <p:nvSpPr>
          <p:cNvPr id="24" name="TextBox 24"/>
          <p:cNvSpPr txBox="1"/>
          <p:nvPr/>
        </p:nvSpPr>
        <p:spPr>
          <a:xfrm>
            <a:off x="1710272" y="8490370"/>
            <a:ext cx="14636453" cy="1298575"/>
          </a:xfrm>
          <a:prstGeom prst="rect">
            <a:avLst/>
          </a:prstGeom>
        </p:spPr>
        <p:txBody>
          <a:bodyPr lIns="0" tIns="0" rIns="0" bIns="0" rtlCol="0" anchor="t">
            <a:spAutoFit/>
          </a:bodyPr>
          <a:lstStyle/>
          <a:p>
            <a:pPr algn="just">
              <a:lnSpc>
                <a:spcPts val="3499"/>
              </a:lnSpc>
            </a:pPr>
            <a:r>
              <a:rPr lang="en-US" sz="2499">
                <a:solidFill>
                  <a:srgbClr val="000000"/>
                </a:solidFill>
                <a:latin typeface="Canva Sans Bold"/>
              </a:rPr>
              <a:t>We would like to conduct similar analysis but focusing on the disadvantage of conceding corners and what effect this has on points earned. We will select all 21 seasons.</a:t>
            </a:r>
          </a:p>
          <a:p>
            <a:pPr algn="just">
              <a:lnSpc>
                <a:spcPts val="3499"/>
              </a:lnSpc>
            </a:pPr>
            <a:endParaRPr lang="en-US" sz="2499">
              <a:solidFill>
                <a:srgbClr val="000000"/>
              </a:solidFill>
              <a:latin typeface="Canva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AD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450304"/>
            <a:ext cx="2061669" cy="194827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0072" y="163793"/>
            <a:ext cx="757257" cy="72008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2876" b="82469"/>
          <a:stretch>
            <a:fillRect/>
          </a:stretch>
        </p:blipFill>
        <p:spPr>
          <a:xfrm>
            <a:off x="16537216" y="9533148"/>
            <a:ext cx="1444168" cy="312747"/>
          </a:xfrm>
          <a:prstGeom prst="rect">
            <a:avLst/>
          </a:prstGeom>
        </p:spPr>
      </p:pic>
      <p:grpSp>
        <p:nvGrpSpPr>
          <p:cNvPr id="5" name="Group 5"/>
          <p:cNvGrpSpPr/>
          <p:nvPr/>
        </p:nvGrpSpPr>
        <p:grpSpPr>
          <a:xfrm>
            <a:off x="419759" y="2279975"/>
            <a:ext cx="1058344" cy="1058344"/>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7" name="Group 7"/>
          <p:cNvGrpSpPr/>
          <p:nvPr/>
        </p:nvGrpSpPr>
        <p:grpSpPr>
          <a:xfrm>
            <a:off x="419759" y="4847010"/>
            <a:ext cx="1058344" cy="1058344"/>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9" name="Group 9"/>
          <p:cNvGrpSpPr/>
          <p:nvPr/>
        </p:nvGrpSpPr>
        <p:grpSpPr>
          <a:xfrm>
            <a:off x="348984" y="7697943"/>
            <a:ext cx="1058344" cy="1058344"/>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pic>
        <p:nvPicPr>
          <p:cNvPr id="11" name="Picture 11"/>
          <p:cNvPicPr>
            <a:picLocks noChangeAspect="1"/>
          </p:cNvPicPr>
          <p:nvPr/>
        </p:nvPicPr>
        <p:blipFill>
          <a:blip r:embed="rId8"/>
          <a:srcRect/>
          <a:stretch>
            <a:fillRect/>
          </a:stretch>
        </p:blipFill>
        <p:spPr>
          <a:xfrm>
            <a:off x="9819717" y="523834"/>
            <a:ext cx="8468283" cy="6694378"/>
          </a:xfrm>
          <a:prstGeom prst="rect">
            <a:avLst/>
          </a:prstGeom>
        </p:spPr>
      </p:pic>
      <p:sp>
        <p:nvSpPr>
          <p:cNvPr id="12" name="TextBox 12"/>
          <p:cNvSpPr txBox="1"/>
          <p:nvPr/>
        </p:nvSpPr>
        <p:spPr>
          <a:xfrm>
            <a:off x="1265779" y="428584"/>
            <a:ext cx="11664697" cy="698500"/>
          </a:xfrm>
          <a:prstGeom prst="rect">
            <a:avLst/>
          </a:prstGeom>
        </p:spPr>
        <p:txBody>
          <a:bodyPr lIns="0" tIns="0" rIns="0" bIns="0" rtlCol="0" anchor="t">
            <a:spAutoFit/>
          </a:bodyPr>
          <a:lstStyle/>
          <a:p>
            <a:pPr algn="ctr">
              <a:lnSpc>
                <a:spcPts val="5600"/>
              </a:lnSpc>
            </a:pPr>
            <a:r>
              <a:rPr lang="en-US" sz="4000">
                <a:solidFill>
                  <a:srgbClr val="000000"/>
                </a:solidFill>
                <a:latin typeface="Norwester"/>
              </a:rPr>
              <a:t>FINDINGS</a:t>
            </a:r>
          </a:p>
        </p:txBody>
      </p:sp>
      <p:sp>
        <p:nvSpPr>
          <p:cNvPr id="13" name="TextBox 13"/>
          <p:cNvSpPr txBox="1"/>
          <p:nvPr/>
        </p:nvSpPr>
        <p:spPr>
          <a:xfrm>
            <a:off x="561309" y="2465295"/>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01</a:t>
            </a:r>
          </a:p>
        </p:txBody>
      </p:sp>
      <p:sp>
        <p:nvSpPr>
          <p:cNvPr id="14" name="TextBox 14"/>
          <p:cNvSpPr txBox="1"/>
          <p:nvPr/>
        </p:nvSpPr>
        <p:spPr>
          <a:xfrm>
            <a:off x="490534" y="4919469"/>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02</a:t>
            </a:r>
          </a:p>
        </p:txBody>
      </p:sp>
      <p:sp>
        <p:nvSpPr>
          <p:cNvPr id="15" name="TextBox 15"/>
          <p:cNvSpPr txBox="1"/>
          <p:nvPr/>
        </p:nvSpPr>
        <p:spPr>
          <a:xfrm>
            <a:off x="419759" y="7754676"/>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03</a:t>
            </a:r>
          </a:p>
        </p:txBody>
      </p:sp>
      <p:sp>
        <p:nvSpPr>
          <p:cNvPr id="16" name="TextBox 16"/>
          <p:cNvSpPr txBox="1"/>
          <p:nvPr/>
        </p:nvSpPr>
        <p:spPr>
          <a:xfrm>
            <a:off x="1815815" y="2133438"/>
            <a:ext cx="7433728" cy="2277110"/>
          </a:xfrm>
          <a:prstGeom prst="rect">
            <a:avLst/>
          </a:prstGeom>
        </p:spPr>
        <p:txBody>
          <a:bodyPr lIns="0" tIns="0" rIns="0" bIns="0" rtlCol="0" anchor="t">
            <a:spAutoFit/>
          </a:bodyPr>
          <a:lstStyle/>
          <a:p>
            <a:pPr algn="just">
              <a:lnSpc>
                <a:spcPts val="3639"/>
              </a:lnSpc>
            </a:pPr>
            <a:r>
              <a:rPr lang="en-US" sz="2599">
                <a:solidFill>
                  <a:srgbClr val="000000"/>
                </a:solidFill>
                <a:latin typeface="Canva Sans Bold"/>
              </a:rPr>
              <a:t>To know the team that had disadvantage from the corner kick, we choose and analyze total points across the 20 seasons and corner conceded.                                                                                                                                                                                 </a:t>
            </a:r>
          </a:p>
          <a:p>
            <a:pPr algn="just">
              <a:lnSpc>
                <a:spcPts val="3639"/>
              </a:lnSpc>
            </a:pPr>
            <a:endParaRPr lang="en-US" sz="2599">
              <a:solidFill>
                <a:srgbClr val="000000"/>
              </a:solidFill>
              <a:latin typeface="Canva Sans Bold"/>
            </a:endParaRPr>
          </a:p>
        </p:txBody>
      </p:sp>
      <p:sp>
        <p:nvSpPr>
          <p:cNvPr id="17" name="TextBox 17"/>
          <p:cNvSpPr txBox="1"/>
          <p:nvPr/>
        </p:nvSpPr>
        <p:spPr>
          <a:xfrm>
            <a:off x="1815815" y="4610206"/>
            <a:ext cx="7433728" cy="2734310"/>
          </a:xfrm>
          <a:prstGeom prst="rect">
            <a:avLst/>
          </a:prstGeom>
        </p:spPr>
        <p:txBody>
          <a:bodyPr lIns="0" tIns="0" rIns="0" bIns="0" rtlCol="0" anchor="t">
            <a:spAutoFit/>
          </a:bodyPr>
          <a:lstStyle/>
          <a:p>
            <a:pPr algn="just">
              <a:lnSpc>
                <a:spcPts val="3639"/>
              </a:lnSpc>
            </a:pPr>
            <a:r>
              <a:rPr lang="en-US" sz="2599">
                <a:solidFill>
                  <a:srgbClr val="000000"/>
                </a:solidFill>
                <a:latin typeface="Canva Sans Bold"/>
              </a:rPr>
              <a:t>From the bar chart, interestingly, we can see the 4 teams with the highest total points, had lower corners conceded than other teams such as Tottenham and Everton.</a:t>
            </a:r>
          </a:p>
          <a:p>
            <a:pPr algn="just">
              <a:lnSpc>
                <a:spcPts val="3639"/>
              </a:lnSpc>
            </a:pPr>
            <a:endParaRPr lang="en-US" sz="2599">
              <a:solidFill>
                <a:srgbClr val="000000"/>
              </a:solidFill>
              <a:latin typeface="Canva Sans Bold"/>
            </a:endParaRPr>
          </a:p>
          <a:p>
            <a:pPr algn="just">
              <a:lnSpc>
                <a:spcPts val="3639"/>
              </a:lnSpc>
            </a:pPr>
            <a:endParaRPr lang="en-US" sz="2599">
              <a:solidFill>
                <a:srgbClr val="000000"/>
              </a:solidFill>
              <a:latin typeface="Canva Sans Bold"/>
            </a:endParaRPr>
          </a:p>
        </p:txBody>
      </p:sp>
      <p:sp>
        <p:nvSpPr>
          <p:cNvPr id="18" name="TextBox 18"/>
          <p:cNvSpPr txBox="1"/>
          <p:nvPr/>
        </p:nvSpPr>
        <p:spPr>
          <a:xfrm>
            <a:off x="1710272" y="7544174"/>
            <a:ext cx="16047135" cy="1893570"/>
          </a:xfrm>
          <a:prstGeom prst="rect">
            <a:avLst/>
          </a:prstGeom>
        </p:spPr>
        <p:txBody>
          <a:bodyPr lIns="0" tIns="0" rIns="0" bIns="0" rtlCol="0" anchor="t">
            <a:spAutoFit/>
          </a:bodyPr>
          <a:lstStyle/>
          <a:p>
            <a:pPr algn="just">
              <a:lnSpc>
                <a:spcPts val="3779"/>
              </a:lnSpc>
            </a:pPr>
            <a:r>
              <a:rPr lang="en-US" sz="2699">
                <a:solidFill>
                  <a:srgbClr val="000000"/>
                </a:solidFill>
                <a:latin typeface="Canva Sans Bold"/>
              </a:rPr>
              <a:t>We were expecting to see more corners conceded for teams with lower points but it is important to note that these teams with few points played fewer games overall and this has a big effect on how the correlation looks on the visualization.</a:t>
            </a:r>
          </a:p>
          <a:p>
            <a:pPr algn="ctr">
              <a:lnSpc>
                <a:spcPts val="3779"/>
              </a:lnSpc>
            </a:pPr>
            <a:endParaRPr lang="en-US" sz="2699">
              <a:solidFill>
                <a:srgbClr val="000000"/>
              </a:solidFill>
              <a:latin typeface="Canva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0" y="-1202638"/>
            <a:ext cx="18288000" cy="12333761"/>
            <a:chOff x="0" y="0"/>
            <a:chExt cx="24384000" cy="16445014"/>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956744" cy="227528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956744" cy="227528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833946"/>
              <a:ext cx="1956744" cy="227528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667892"/>
              <a:ext cx="1956744" cy="2275284"/>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501838"/>
              <a:ext cx="1956744" cy="2275284"/>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1335784"/>
              <a:ext cx="1956744" cy="2275284"/>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4169730"/>
              <a:ext cx="1956744" cy="2275284"/>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0"/>
              <a:ext cx="1956744" cy="2275284"/>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0"/>
              <a:ext cx="1956744" cy="2275284"/>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2833946"/>
              <a:ext cx="1956744" cy="2275284"/>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5667892"/>
              <a:ext cx="1956744" cy="2275284"/>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8501838"/>
              <a:ext cx="1956744" cy="2275284"/>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11335784"/>
              <a:ext cx="1956744" cy="2275284"/>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14169730"/>
              <a:ext cx="1956744" cy="2275284"/>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0"/>
              <a:ext cx="1956744" cy="2275284"/>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0"/>
              <a:ext cx="1956744" cy="2275284"/>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2833946"/>
              <a:ext cx="1956744" cy="2275284"/>
            </a:xfrm>
            <a:prstGeom prst="rect">
              <a:avLst/>
            </a:prstGeom>
          </p:spPr>
        </p:pic>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5667892"/>
              <a:ext cx="1956744" cy="2275284"/>
            </a:xfrm>
            <a:prstGeom prst="rect">
              <a:avLst/>
            </a:prstGeom>
          </p:spPr>
        </p:pic>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8501838"/>
              <a:ext cx="1956744" cy="2275284"/>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11335784"/>
              <a:ext cx="1956744" cy="2275284"/>
            </a:xfrm>
            <a:prstGeom prst="rect">
              <a:avLst/>
            </a:prstGeom>
          </p:spPr>
        </p:pic>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14169730"/>
              <a:ext cx="1956744" cy="2275284"/>
            </a:xfrm>
            <a:prstGeom prst="rect">
              <a:avLst/>
            </a:prstGeom>
          </p:spPr>
        </p:pic>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0"/>
              <a:ext cx="1956744" cy="2275284"/>
            </a:xfrm>
            <a:prstGeom prst="rect">
              <a:avLst/>
            </a:prstGeom>
          </p:spPr>
        </p:pic>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0"/>
              <a:ext cx="1956744" cy="2275284"/>
            </a:xfrm>
            <a:prstGeom prst="rect">
              <a:avLst/>
            </a:prstGeom>
          </p:spPr>
        </p:pic>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2833946"/>
              <a:ext cx="1956744" cy="2275284"/>
            </a:xfrm>
            <a:prstGeom prst="rect">
              <a:avLst/>
            </a:prstGeom>
          </p:spPr>
        </p:pic>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5667892"/>
              <a:ext cx="1956744" cy="2275284"/>
            </a:xfrm>
            <a:prstGeom prst="rect">
              <a:avLst/>
            </a:prstGeom>
          </p:spPr>
        </p:pic>
        <p:pic>
          <p:nvPicPr>
            <p:cNvPr id="28" name="Picture 2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8501838"/>
              <a:ext cx="1956744" cy="2275284"/>
            </a:xfrm>
            <a:prstGeom prst="rect">
              <a:avLst/>
            </a:prstGeom>
          </p:spPr>
        </p:pic>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11335784"/>
              <a:ext cx="1956744" cy="2275284"/>
            </a:xfrm>
            <a:prstGeom prst="rect">
              <a:avLst/>
            </a:prstGeom>
          </p:spPr>
        </p:pic>
        <p:pic>
          <p:nvPicPr>
            <p:cNvPr id="30" name="Picture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14169730"/>
              <a:ext cx="1956744" cy="2275284"/>
            </a:xfrm>
            <a:prstGeom prst="rect">
              <a:avLst/>
            </a:prstGeom>
          </p:spPr>
        </p:pic>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0"/>
              <a:ext cx="1956744" cy="2275284"/>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0"/>
              <a:ext cx="1956744" cy="2275284"/>
            </a:xfrm>
            <a:prstGeom prst="rect">
              <a:avLst/>
            </a:prstGeom>
          </p:spPr>
        </p:pic>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2833946"/>
              <a:ext cx="1956744" cy="2275284"/>
            </a:xfrm>
            <a:prstGeom prst="rect">
              <a:avLst/>
            </a:prstGeom>
          </p:spPr>
        </p:pic>
        <p:pic>
          <p:nvPicPr>
            <p:cNvPr id="34" name="Picture 3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5667892"/>
              <a:ext cx="1956744" cy="2275284"/>
            </a:xfrm>
            <a:prstGeom prst="rect">
              <a:avLst/>
            </a:prstGeom>
          </p:spPr>
        </p:pic>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8501838"/>
              <a:ext cx="1956744" cy="2275284"/>
            </a:xfrm>
            <a:prstGeom prst="rect">
              <a:avLst/>
            </a:prstGeom>
          </p:spPr>
        </p:pic>
        <p:pic>
          <p:nvPicPr>
            <p:cNvPr id="36" name="Picture 3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11335784"/>
              <a:ext cx="1956744" cy="2275284"/>
            </a:xfrm>
            <a:prstGeom prst="rect">
              <a:avLst/>
            </a:prstGeom>
          </p:spPr>
        </p:pic>
        <p:pic>
          <p:nvPicPr>
            <p:cNvPr id="37" name="Picture 3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14169730"/>
              <a:ext cx="1956744" cy="2275284"/>
            </a:xfrm>
            <a:prstGeom prst="rect">
              <a:avLst/>
            </a:prstGeom>
          </p:spPr>
        </p:pic>
        <p:pic>
          <p:nvPicPr>
            <p:cNvPr id="38" name="Picture 3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0"/>
              <a:ext cx="1956744" cy="2275284"/>
            </a:xfrm>
            <a:prstGeom prst="rect">
              <a:avLst/>
            </a:prstGeom>
          </p:spPr>
        </p:pic>
        <p:pic>
          <p:nvPicPr>
            <p:cNvPr id="39" name="Picture 3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0"/>
              <a:ext cx="1956744" cy="2275284"/>
            </a:xfrm>
            <a:prstGeom prst="rect">
              <a:avLst/>
            </a:prstGeom>
          </p:spPr>
        </p:pic>
        <p:pic>
          <p:nvPicPr>
            <p:cNvPr id="40" name="Picture 4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2833946"/>
              <a:ext cx="1956744" cy="2275284"/>
            </a:xfrm>
            <a:prstGeom prst="rect">
              <a:avLst/>
            </a:prstGeom>
          </p:spPr>
        </p:pic>
        <p:pic>
          <p:nvPicPr>
            <p:cNvPr id="41" name="Picture 4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5667892"/>
              <a:ext cx="1956744" cy="2275284"/>
            </a:xfrm>
            <a:prstGeom prst="rect">
              <a:avLst/>
            </a:prstGeom>
          </p:spPr>
        </p:pic>
        <p:pic>
          <p:nvPicPr>
            <p:cNvPr id="42" name="Picture 4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8501838"/>
              <a:ext cx="1956744" cy="2275284"/>
            </a:xfrm>
            <a:prstGeom prst="rect">
              <a:avLst/>
            </a:prstGeom>
          </p:spPr>
        </p:pic>
        <p:pic>
          <p:nvPicPr>
            <p:cNvPr id="43" name="Picture 4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11335784"/>
              <a:ext cx="1956744" cy="2275284"/>
            </a:xfrm>
            <a:prstGeom prst="rect">
              <a:avLst/>
            </a:prstGeom>
          </p:spPr>
        </p:pic>
        <p:pic>
          <p:nvPicPr>
            <p:cNvPr id="44" name="Picture 4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14169730"/>
              <a:ext cx="1956744" cy="2275284"/>
            </a:xfrm>
            <a:prstGeom prst="rect">
              <a:avLst/>
            </a:prstGeom>
          </p:spPr>
        </p:pic>
        <p:pic>
          <p:nvPicPr>
            <p:cNvPr id="45" name="Picture 4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0"/>
              <a:ext cx="1956744" cy="2275284"/>
            </a:xfrm>
            <a:prstGeom prst="rect">
              <a:avLst/>
            </a:prstGeom>
          </p:spPr>
        </p:pic>
        <p:pic>
          <p:nvPicPr>
            <p:cNvPr id="46" name="Picture 4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0"/>
              <a:ext cx="1956744" cy="2275284"/>
            </a:xfrm>
            <a:prstGeom prst="rect">
              <a:avLst/>
            </a:prstGeom>
          </p:spPr>
        </p:pic>
        <p:pic>
          <p:nvPicPr>
            <p:cNvPr id="47" name="Picture 4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2833946"/>
              <a:ext cx="1956744" cy="2275284"/>
            </a:xfrm>
            <a:prstGeom prst="rect">
              <a:avLst/>
            </a:prstGeom>
          </p:spPr>
        </p:pic>
        <p:pic>
          <p:nvPicPr>
            <p:cNvPr id="48" name="Picture 4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5667892"/>
              <a:ext cx="1956744" cy="2275284"/>
            </a:xfrm>
            <a:prstGeom prst="rect">
              <a:avLst/>
            </a:prstGeom>
          </p:spPr>
        </p:pic>
        <p:pic>
          <p:nvPicPr>
            <p:cNvPr id="49" name="Picture 4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8501838"/>
              <a:ext cx="1956744" cy="2275284"/>
            </a:xfrm>
            <a:prstGeom prst="rect">
              <a:avLst/>
            </a:prstGeom>
          </p:spPr>
        </p:pic>
        <p:pic>
          <p:nvPicPr>
            <p:cNvPr id="50" name="Picture 5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11335784"/>
              <a:ext cx="1956744" cy="2275284"/>
            </a:xfrm>
            <a:prstGeom prst="rect">
              <a:avLst/>
            </a:prstGeom>
          </p:spPr>
        </p:pic>
        <p:pic>
          <p:nvPicPr>
            <p:cNvPr id="51" name="Picture 5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14169730"/>
              <a:ext cx="1956744" cy="2275284"/>
            </a:xfrm>
            <a:prstGeom prst="rect">
              <a:avLst/>
            </a:prstGeom>
          </p:spPr>
        </p:pic>
        <p:pic>
          <p:nvPicPr>
            <p:cNvPr id="52" name="Picture 5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0"/>
              <a:ext cx="1956744" cy="2275284"/>
            </a:xfrm>
            <a:prstGeom prst="rect">
              <a:avLst/>
            </a:prstGeom>
          </p:spPr>
        </p:pic>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0"/>
              <a:ext cx="1956744" cy="2275284"/>
            </a:xfrm>
            <a:prstGeom prst="rect">
              <a:avLst/>
            </a:prstGeom>
          </p:spPr>
        </p:pic>
        <p:pic>
          <p:nvPicPr>
            <p:cNvPr id="54" name="Picture 5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2833946"/>
              <a:ext cx="1956744" cy="2275284"/>
            </a:xfrm>
            <a:prstGeom prst="rect">
              <a:avLst/>
            </a:prstGeom>
          </p:spPr>
        </p:pic>
        <p:pic>
          <p:nvPicPr>
            <p:cNvPr id="55" name="Picture 5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5667892"/>
              <a:ext cx="1956744" cy="2275284"/>
            </a:xfrm>
            <a:prstGeom prst="rect">
              <a:avLst/>
            </a:prstGeom>
          </p:spPr>
        </p:pic>
        <p:pic>
          <p:nvPicPr>
            <p:cNvPr id="56" name="Picture 5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8501838"/>
              <a:ext cx="1956744" cy="2275284"/>
            </a:xfrm>
            <a:prstGeom prst="rect">
              <a:avLst/>
            </a:prstGeom>
          </p:spPr>
        </p:pic>
        <p:pic>
          <p:nvPicPr>
            <p:cNvPr id="57" name="Picture 5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11335784"/>
              <a:ext cx="1956744" cy="2275284"/>
            </a:xfrm>
            <a:prstGeom prst="rect">
              <a:avLst/>
            </a:prstGeom>
          </p:spPr>
        </p:pic>
        <p:pic>
          <p:nvPicPr>
            <p:cNvPr id="58" name="Picture 5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14169730"/>
              <a:ext cx="1956744" cy="2275284"/>
            </a:xfrm>
            <a:prstGeom prst="rect">
              <a:avLst/>
            </a:prstGeom>
          </p:spPr>
        </p:pic>
        <p:pic>
          <p:nvPicPr>
            <p:cNvPr id="59" name="Picture 5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0"/>
              <a:ext cx="1956744" cy="2275284"/>
            </a:xfrm>
            <a:prstGeom prst="rect">
              <a:avLst/>
            </a:prstGeom>
          </p:spPr>
        </p:pic>
        <p:pic>
          <p:nvPicPr>
            <p:cNvPr id="60" name="Picture 6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0"/>
              <a:ext cx="1956744" cy="2275284"/>
            </a:xfrm>
            <a:prstGeom prst="rect">
              <a:avLst/>
            </a:prstGeom>
          </p:spPr>
        </p:pic>
        <p:pic>
          <p:nvPicPr>
            <p:cNvPr id="61" name="Picture 6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2833946"/>
              <a:ext cx="1956744" cy="2275284"/>
            </a:xfrm>
            <a:prstGeom prst="rect">
              <a:avLst/>
            </a:prstGeom>
          </p:spPr>
        </p:pic>
        <p:pic>
          <p:nvPicPr>
            <p:cNvPr id="62" name="Picture 6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5667892"/>
              <a:ext cx="1956744" cy="2275284"/>
            </a:xfrm>
            <a:prstGeom prst="rect">
              <a:avLst/>
            </a:prstGeom>
          </p:spPr>
        </p:pic>
        <p:pic>
          <p:nvPicPr>
            <p:cNvPr id="63" name="Picture 6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8501838"/>
              <a:ext cx="1956744" cy="2275284"/>
            </a:xfrm>
            <a:prstGeom prst="rect">
              <a:avLst/>
            </a:prstGeom>
          </p:spPr>
        </p:pic>
        <p:pic>
          <p:nvPicPr>
            <p:cNvPr id="64" name="Picture 6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11335784"/>
              <a:ext cx="1956744" cy="2275284"/>
            </a:xfrm>
            <a:prstGeom prst="rect">
              <a:avLst/>
            </a:prstGeom>
          </p:spPr>
        </p:pic>
        <p:pic>
          <p:nvPicPr>
            <p:cNvPr id="65" name="Picture 6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14169730"/>
              <a:ext cx="1956744" cy="2275284"/>
            </a:xfrm>
            <a:prstGeom prst="rect">
              <a:avLst/>
            </a:prstGeom>
          </p:spPr>
        </p:pic>
        <p:pic>
          <p:nvPicPr>
            <p:cNvPr id="66" name="Picture 6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0"/>
              <a:ext cx="1956744" cy="2275284"/>
            </a:xfrm>
            <a:prstGeom prst="rect">
              <a:avLst/>
            </a:prstGeom>
          </p:spPr>
        </p:pic>
        <p:pic>
          <p:nvPicPr>
            <p:cNvPr id="67" name="Picture 6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0"/>
              <a:ext cx="1956744" cy="2275284"/>
            </a:xfrm>
            <a:prstGeom prst="rect">
              <a:avLst/>
            </a:prstGeom>
          </p:spPr>
        </p:pic>
        <p:pic>
          <p:nvPicPr>
            <p:cNvPr id="68" name="Picture 6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2833946"/>
              <a:ext cx="1956744" cy="2275284"/>
            </a:xfrm>
            <a:prstGeom prst="rect">
              <a:avLst/>
            </a:prstGeom>
          </p:spPr>
        </p:pic>
        <p:pic>
          <p:nvPicPr>
            <p:cNvPr id="69" name="Picture 6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5667892"/>
              <a:ext cx="1956744" cy="2275284"/>
            </a:xfrm>
            <a:prstGeom prst="rect">
              <a:avLst/>
            </a:prstGeom>
          </p:spPr>
        </p:pic>
        <p:pic>
          <p:nvPicPr>
            <p:cNvPr id="70" name="Picture 7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8501838"/>
              <a:ext cx="1956744" cy="2275284"/>
            </a:xfrm>
            <a:prstGeom prst="rect">
              <a:avLst/>
            </a:prstGeom>
          </p:spPr>
        </p:pic>
        <p:pic>
          <p:nvPicPr>
            <p:cNvPr id="71" name="Picture 7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11335784"/>
              <a:ext cx="1956744" cy="2275284"/>
            </a:xfrm>
            <a:prstGeom prst="rect">
              <a:avLst/>
            </a:prstGeom>
          </p:spPr>
        </p:pic>
        <p:pic>
          <p:nvPicPr>
            <p:cNvPr id="72" name="Picture 7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14169730"/>
              <a:ext cx="1956744" cy="2275284"/>
            </a:xfrm>
            <a:prstGeom prst="rect">
              <a:avLst/>
            </a:prstGeom>
          </p:spPr>
        </p:pic>
      </p:grpSp>
      <p:pic>
        <p:nvPicPr>
          <p:cNvPr id="73" name="Picture 7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38064" y="-3403402"/>
            <a:ext cx="13584882" cy="10799982"/>
          </a:xfrm>
          <a:prstGeom prst="rect">
            <a:avLst/>
          </a:prstGeom>
        </p:spPr>
      </p:pic>
      <p:pic>
        <p:nvPicPr>
          <p:cNvPr id="74" name="Picture 7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2086870" y="-1759321"/>
            <a:ext cx="9775261" cy="15356767"/>
          </a:xfrm>
          <a:prstGeom prst="rect">
            <a:avLst/>
          </a:prstGeom>
        </p:spPr>
      </p:pic>
      <p:pic>
        <p:nvPicPr>
          <p:cNvPr id="75" name="Picture 7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80293" y="0"/>
            <a:ext cx="2188414" cy="2501045"/>
          </a:xfrm>
          <a:prstGeom prst="rect">
            <a:avLst/>
          </a:prstGeom>
        </p:spPr>
      </p:pic>
      <p:pic>
        <p:nvPicPr>
          <p:cNvPr id="76" name="Picture 7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22876" b="82469"/>
          <a:stretch>
            <a:fillRect/>
          </a:stretch>
        </p:blipFill>
        <p:spPr>
          <a:xfrm>
            <a:off x="7803952" y="9568440"/>
            <a:ext cx="1444168" cy="312747"/>
          </a:xfrm>
          <a:prstGeom prst="rect">
            <a:avLst/>
          </a:prstGeom>
        </p:spPr>
      </p:pic>
      <p:sp>
        <p:nvSpPr>
          <p:cNvPr id="77" name="TextBox 77"/>
          <p:cNvSpPr txBox="1"/>
          <p:nvPr/>
        </p:nvSpPr>
        <p:spPr>
          <a:xfrm>
            <a:off x="1028700" y="2183260"/>
            <a:ext cx="16230600" cy="5495290"/>
          </a:xfrm>
          <a:prstGeom prst="rect">
            <a:avLst/>
          </a:prstGeom>
        </p:spPr>
        <p:txBody>
          <a:bodyPr lIns="0" tIns="0" rIns="0" bIns="0" rtlCol="0" anchor="t">
            <a:spAutoFit/>
          </a:bodyPr>
          <a:lstStyle/>
          <a:p>
            <a:pPr algn="just">
              <a:lnSpc>
                <a:spcPts val="4759"/>
              </a:lnSpc>
            </a:pPr>
            <a:endParaRPr/>
          </a:p>
          <a:p>
            <a:pPr algn="just">
              <a:lnSpc>
                <a:spcPts val="4899"/>
              </a:lnSpc>
            </a:pPr>
            <a:endParaRPr/>
          </a:p>
          <a:p>
            <a:pPr algn="just">
              <a:lnSpc>
                <a:spcPts val="4899"/>
              </a:lnSpc>
            </a:pPr>
            <a:r>
              <a:rPr lang="en-US" sz="3499">
                <a:solidFill>
                  <a:srgbClr val="FFFFFF"/>
                </a:solidFill>
                <a:latin typeface="Canva Sans Bold"/>
              </a:rPr>
              <a:t>Which team had received the highest number of yellow cards during the season 2017-2018 and under which referee did they receive them from? From this, we can advise certain teams to play more conservatively in future games when they are assigned these referees.</a:t>
            </a:r>
          </a:p>
          <a:p>
            <a:pPr algn="just">
              <a:lnSpc>
                <a:spcPts val="4899"/>
              </a:lnSpc>
            </a:pPr>
            <a:endParaRPr lang="en-US" sz="3499">
              <a:solidFill>
                <a:srgbClr val="FFFFFF"/>
              </a:solidFill>
              <a:latin typeface="Canva Sans Bold"/>
            </a:endParaRPr>
          </a:p>
          <a:p>
            <a:pPr algn="just">
              <a:lnSpc>
                <a:spcPts val="4759"/>
              </a:lnSpc>
            </a:pPr>
            <a:endParaRPr lang="en-US" sz="3499">
              <a:solidFill>
                <a:srgbClr val="FFFFFF"/>
              </a:solidFill>
              <a:latin typeface="Canva Sans Bold"/>
            </a:endParaRPr>
          </a:p>
          <a:p>
            <a:pPr algn="just">
              <a:lnSpc>
                <a:spcPts val="4759"/>
              </a:lnSpc>
            </a:pPr>
            <a:endParaRPr lang="en-US" sz="3499">
              <a:solidFill>
                <a:srgbClr val="FFFFFF"/>
              </a:solidFill>
              <a:latin typeface="Canva Sans Bold"/>
            </a:endParaRPr>
          </a:p>
        </p:txBody>
      </p:sp>
      <p:sp>
        <p:nvSpPr>
          <p:cNvPr id="78" name="TextBox 78"/>
          <p:cNvSpPr txBox="1"/>
          <p:nvPr/>
        </p:nvSpPr>
        <p:spPr>
          <a:xfrm>
            <a:off x="5605730" y="817305"/>
            <a:ext cx="5840611" cy="1366400"/>
          </a:xfrm>
          <a:prstGeom prst="rect">
            <a:avLst/>
          </a:prstGeom>
        </p:spPr>
        <p:txBody>
          <a:bodyPr lIns="0" tIns="0" rIns="0" bIns="0" rtlCol="0" anchor="t">
            <a:spAutoFit/>
          </a:bodyPr>
          <a:lstStyle/>
          <a:p>
            <a:pPr algn="ctr">
              <a:lnSpc>
                <a:spcPts val="5536"/>
              </a:lnSpc>
            </a:pPr>
            <a:r>
              <a:rPr lang="en-US" sz="3954">
                <a:solidFill>
                  <a:srgbClr val="FFFFFF"/>
                </a:solidFill>
                <a:latin typeface="Canva Sans Bold"/>
              </a:rPr>
              <a:t>BUSINESS QUESTION 4:</a:t>
            </a:r>
          </a:p>
          <a:p>
            <a:pPr algn="ctr">
              <a:lnSpc>
                <a:spcPts val="5536"/>
              </a:lnSpc>
            </a:pPr>
            <a:endParaRPr lang="en-US" sz="3954">
              <a:solidFill>
                <a:srgbClr val="FFFFFF"/>
              </a:solidFill>
              <a:latin typeface="Canva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11855"/>
            <a:ext cx="453117" cy="433691"/>
          </a:xfrm>
          <a:prstGeom prst="rect">
            <a:avLst/>
          </a:prstGeom>
        </p:spPr>
      </p:pic>
      <p:grpSp>
        <p:nvGrpSpPr>
          <p:cNvPr id="3" name="Group 3"/>
          <p:cNvGrpSpPr/>
          <p:nvPr/>
        </p:nvGrpSpPr>
        <p:grpSpPr>
          <a:xfrm>
            <a:off x="17082155" y="8680679"/>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id="5" name="Picture 5"/>
          <p:cNvPicPr>
            <a:picLocks noChangeAspect="1"/>
          </p:cNvPicPr>
          <p:nvPr/>
        </p:nvPicPr>
        <p:blipFill>
          <a:blip r:embed="rId4" cstate="print">
            <a:alphaModFix amt="6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10081" y="315677"/>
            <a:ext cx="2898297" cy="2774040"/>
          </a:xfrm>
          <a:prstGeom prst="rect">
            <a:avLst/>
          </a:prstGeom>
        </p:spPr>
      </p:pic>
      <p:pic>
        <p:nvPicPr>
          <p:cNvPr id="6" name="Picture 6"/>
          <p:cNvPicPr>
            <a:picLocks noChangeAspect="1"/>
          </p:cNvPicPr>
          <p:nvPr/>
        </p:nvPicPr>
        <p:blipFill>
          <a:blip r:embed="rId6">
            <a:alphaModFix amt="6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1244" y="6747869"/>
            <a:ext cx="5505900" cy="3223454"/>
          </a:xfrm>
          <a:prstGeom prst="rect">
            <a:avLst/>
          </a:prstGeom>
        </p:spPr>
      </p:pic>
      <p:grpSp>
        <p:nvGrpSpPr>
          <p:cNvPr id="7" name="Group 7"/>
          <p:cNvGrpSpPr/>
          <p:nvPr/>
        </p:nvGrpSpPr>
        <p:grpSpPr>
          <a:xfrm>
            <a:off x="423473" y="1786590"/>
            <a:ext cx="1058344" cy="1058344"/>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p:spPr>
        </p:sp>
      </p:grpSp>
      <p:grpSp>
        <p:nvGrpSpPr>
          <p:cNvPr id="9" name="Group 9"/>
          <p:cNvGrpSpPr/>
          <p:nvPr/>
        </p:nvGrpSpPr>
        <p:grpSpPr>
          <a:xfrm>
            <a:off x="423473" y="3860800"/>
            <a:ext cx="1058344" cy="1058344"/>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p:spPr>
        </p:sp>
      </p:grpSp>
      <p:grpSp>
        <p:nvGrpSpPr>
          <p:cNvPr id="11" name="Group 11"/>
          <p:cNvGrpSpPr/>
          <p:nvPr/>
        </p:nvGrpSpPr>
        <p:grpSpPr>
          <a:xfrm>
            <a:off x="352698" y="6747869"/>
            <a:ext cx="1058344" cy="105834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p:spPr>
        </p:sp>
      </p:grpSp>
      <p:grpSp>
        <p:nvGrpSpPr>
          <p:cNvPr id="13" name="Group 13"/>
          <p:cNvGrpSpPr/>
          <p:nvPr/>
        </p:nvGrpSpPr>
        <p:grpSpPr>
          <a:xfrm>
            <a:off x="352698" y="8480525"/>
            <a:ext cx="1058344" cy="1058344"/>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p:spPr>
        </p:sp>
      </p:grpSp>
      <p:pic>
        <p:nvPicPr>
          <p:cNvPr id="15" name="Picture 15"/>
          <p:cNvPicPr>
            <a:picLocks noChangeAspect="1"/>
          </p:cNvPicPr>
          <p:nvPr/>
        </p:nvPicPr>
        <p:blipFill>
          <a:blip r:embed="rId8"/>
          <a:srcRect/>
          <a:stretch>
            <a:fillRect/>
          </a:stretch>
        </p:blipFill>
        <p:spPr>
          <a:xfrm>
            <a:off x="11096790" y="1595407"/>
            <a:ext cx="7192462" cy="6764189"/>
          </a:xfrm>
          <a:prstGeom prst="rect">
            <a:avLst/>
          </a:prstGeom>
        </p:spPr>
      </p:pic>
      <p:sp>
        <p:nvSpPr>
          <p:cNvPr id="16" name="TextBox 16"/>
          <p:cNvSpPr txBox="1"/>
          <p:nvPr/>
        </p:nvSpPr>
        <p:spPr>
          <a:xfrm>
            <a:off x="494248" y="2030095"/>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01</a:t>
            </a:r>
          </a:p>
        </p:txBody>
      </p:sp>
      <p:sp>
        <p:nvSpPr>
          <p:cNvPr id="17" name="TextBox 17"/>
          <p:cNvSpPr txBox="1"/>
          <p:nvPr/>
        </p:nvSpPr>
        <p:spPr>
          <a:xfrm>
            <a:off x="1722203" y="1748490"/>
            <a:ext cx="9134201" cy="1653540"/>
          </a:xfrm>
          <a:prstGeom prst="rect">
            <a:avLst/>
          </a:prstGeom>
        </p:spPr>
        <p:txBody>
          <a:bodyPr lIns="0" tIns="0" rIns="0" bIns="0" rtlCol="0" anchor="t">
            <a:spAutoFit/>
          </a:bodyPr>
          <a:lstStyle/>
          <a:p>
            <a:pPr algn="just">
              <a:lnSpc>
                <a:spcPts val="3359"/>
              </a:lnSpc>
              <a:spcBef>
                <a:spcPct val="0"/>
              </a:spcBef>
            </a:pPr>
            <a:r>
              <a:rPr lang="en-US" sz="2399">
                <a:solidFill>
                  <a:srgbClr val="FFFFFF"/>
                </a:solidFill>
                <a:latin typeface="Canva Sans Bold"/>
              </a:rPr>
              <a:t>Following these results from the bar graph, we would highly encourage Burnley to play more conservatively and encourage their players not to make strong tackles in games where Martin Atkinson is the referee in the future.</a:t>
            </a:r>
          </a:p>
        </p:txBody>
      </p:sp>
      <p:sp>
        <p:nvSpPr>
          <p:cNvPr id="18" name="TextBox 18"/>
          <p:cNvSpPr txBox="1"/>
          <p:nvPr/>
        </p:nvSpPr>
        <p:spPr>
          <a:xfrm>
            <a:off x="423473" y="4046119"/>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02</a:t>
            </a:r>
          </a:p>
        </p:txBody>
      </p:sp>
      <p:sp>
        <p:nvSpPr>
          <p:cNvPr id="19" name="TextBox 19"/>
          <p:cNvSpPr txBox="1"/>
          <p:nvPr/>
        </p:nvSpPr>
        <p:spPr>
          <a:xfrm>
            <a:off x="1722203" y="3811605"/>
            <a:ext cx="9219006" cy="2613026"/>
          </a:xfrm>
          <a:prstGeom prst="rect">
            <a:avLst/>
          </a:prstGeom>
        </p:spPr>
        <p:txBody>
          <a:bodyPr lIns="0" tIns="0" rIns="0" bIns="0" rtlCol="0" anchor="t">
            <a:spAutoFit/>
          </a:bodyPr>
          <a:lstStyle/>
          <a:p>
            <a:pPr algn="just">
              <a:lnSpc>
                <a:spcPts val="3499"/>
              </a:lnSpc>
            </a:pPr>
            <a:r>
              <a:rPr lang="en-US" sz="2499">
                <a:solidFill>
                  <a:srgbClr val="FFFFFF"/>
                </a:solidFill>
                <a:latin typeface="Canva Sans"/>
              </a:rPr>
              <a:t>W</a:t>
            </a:r>
            <a:r>
              <a:rPr lang="en-US" sz="2499">
                <a:solidFill>
                  <a:srgbClr val="FFFFFF"/>
                </a:solidFill>
                <a:latin typeface="Canva Sans Bold"/>
              </a:rPr>
              <a:t>e also recommend that Man United spend additional time on defensive tackling drills since they appeared twice in the top ten teams to receive yellow cards from the same referee, with Martin Atkinson handing out 15 yellow cards to them and Craig Pawson handing them 11 yellow cards.</a:t>
            </a:r>
          </a:p>
          <a:p>
            <a:pPr algn="just">
              <a:lnSpc>
                <a:spcPts val="3499"/>
              </a:lnSpc>
              <a:spcBef>
                <a:spcPct val="0"/>
              </a:spcBef>
            </a:pPr>
            <a:endParaRPr lang="en-US" sz="2499">
              <a:solidFill>
                <a:srgbClr val="FFFFFF"/>
              </a:solidFill>
              <a:latin typeface="Canva Sans Bold"/>
            </a:endParaRPr>
          </a:p>
        </p:txBody>
      </p:sp>
      <p:sp>
        <p:nvSpPr>
          <p:cNvPr id="20" name="TextBox 20"/>
          <p:cNvSpPr txBox="1"/>
          <p:nvPr/>
        </p:nvSpPr>
        <p:spPr>
          <a:xfrm>
            <a:off x="423473" y="6933189"/>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03</a:t>
            </a:r>
          </a:p>
        </p:txBody>
      </p:sp>
      <p:sp>
        <p:nvSpPr>
          <p:cNvPr id="21" name="TextBox 21"/>
          <p:cNvSpPr txBox="1"/>
          <p:nvPr/>
        </p:nvSpPr>
        <p:spPr>
          <a:xfrm>
            <a:off x="1722203" y="6580312"/>
            <a:ext cx="9134201" cy="1736725"/>
          </a:xfrm>
          <a:prstGeom prst="rect">
            <a:avLst/>
          </a:prstGeom>
        </p:spPr>
        <p:txBody>
          <a:bodyPr lIns="0" tIns="0" rIns="0" bIns="0" rtlCol="0" anchor="t">
            <a:spAutoFit/>
          </a:bodyPr>
          <a:lstStyle/>
          <a:p>
            <a:pPr algn="just">
              <a:lnSpc>
                <a:spcPts val="3499"/>
              </a:lnSpc>
            </a:pPr>
            <a:r>
              <a:rPr lang="en-US" sz="2499">
                <a:solidFill>
                  <a:srgbClr val="FFFFFF"/>
                </a:solidFill>
                <a:latin typeface="Canva Sans Bold"/>
              </a:rPr>
              <a:t>In this same season, Man United finished with 81 points which was 19 fewer than the league champions Man City, who finished with 100 points.</a:t>
            </a:r>
          </a:p>
          <a:p>
            <a:pPr>
              <a:lnSpc>
                <a:spcPts val="3499"/>
              </a:lnSpc>
              <a:spcBef>
                <a:spcPct val="0"/>
              </a:spcBef>
            </a:pPr>
            <a:endParaRPr lang="en-US" sz="2499">
              <a:solidFill>
                <a:srgbClr val="FFFFFF"/>
              </a:solidFill>
              <a:latin typeface="Canva Sans Bold"/>
            </a:endParaRPr>
          </a:p>
        </p:txBody>
      </p:sp>
      <p:sp>
        <p:nvSpPr>
          <p:cNvPr id="22" name="TextBox 22"/>
          <p:cNvSpPr txBox="1"/>
          <p:nvPr/>
        </p:nvSpPr>
        <p:spPr>
          <a:xfrm>
            <a:off x="423473" y="8665845"/>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04</a:t>
            </a:r>
          </a:p>
        </p:txBody>
      </p:sp>
      <p:sp>
        <p:nvSpPr>
          <p:cNvPr id="23" name="TextBox 23"/>
          <p:cNvSpPr txBox="1"/>
          <p:nvPr/>
        </p:nvSpPr>
        <p:spPr>
          <a:xfrm>
            <a:off x="1722203" y="8292921"/>
            <a:ext cx="9374587"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Bold"/>
              </a:rPr>
              <a:t>Man City did not appear in this table at all so we would argue that these yellow cards may have an influence on points earned overall.</a:t>
            </a:r>
          </a:p>
          <a:p>
            <a:pPr algn="just">
              <a:lnSpc>
                <a:spcPts val="3499"/>
              </a:lnSpc>
              <a:spcBef>
                <a:spcPct val="0"/>
              </a:spcBef>
            </a:pPr>
            <a:endParaRPr lang="en-US" sz="2499">
              <a:solidFill>
                <a:srgbClr val="FFFFFF"/>
              </a:solidFill>
              <a:latin typeface="Poppins Bold"/>
            </a:endParaRPr>
          </a:p>
        </p:txBody>
      </p:sp>
      <p:sp>
        <p:nvSpPr>
          <p:cNvPr id="24" name="TextBox 24"/>
          <p:cNvSpPr txBox="1"/>
          <p:nvPr/>
        </p:nvSpPr>
        <p:spPr>
          <a:xfrm>
            <a:off x="1891814" y="440725"/>
            <a:ext cx="3670786" cy="902170"/>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League Spartan"/>
              </a:rPr>
              <a:t>FINDINGS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0" y="-1202638"/>
            <a:ext cx="18288000" cy="12333761"/>
            <a:chOff x="0" y="0"/>
            <a:chExt cx="24384000" cy="16445014"/>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956744" cy="227528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956744" cy="227528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833946"/>
              <a:ext cx="1956744" cy="227528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667892"/>
              <a:ext cx="1956744" cy="2275284"/>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501838"/>
              <a:ext cx="1956744" cy="2275284"/>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1335784"/>
              <a:ext cx="1956744" cy="2275284"/>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4169730"/>
              <a:ext cx="1956744" cy="2275284"/>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0"/>
              <a:ext cx="1956744" cy="2275284"/>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0"/>
              <a:ext cx="1956744" cy="2275284"/>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2833946"/>
              <a:ext cx="1956744" cy="2275284"/>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5667892"/>
              <a:ext cx="1956744" cy="2275284"/>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8501838"/>
              <a:ext cx="1956744" cy="2275284"/>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11335784"/>
              <a:ext cx="1956744" cy="2275284"/>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14169730"/>
              <a:ext cx="1956744" cy="2275284"/>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0"/>
              <a:ext cx="1956744" cy="2275284"/>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0"/>
              <a:ext cx="1956744" cy="2275284"/>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2833946"/>
              <a:ext cx="1956744" cy="2275284"/>
            </a:xfrm>
            <a:prstGeom prst="rect">
              <a:avLst/>
            </a:prstGeom>
          </p:spPr>
        </p:pic>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5667892"/>
              <a:ext cx="1956744" cy="2275284"/>
            </a:xfrm>
            <a:prstGeom prst="rect">
              <a:avLst/>
            </a:prstGeom>
          </p:spPr>
        </p:pic>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8501838"/>
              <a:ext cx="1956744" cy="2275284"/>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11335784"/>
              <a:ext cx="1956744" cy="2275284"/>
            </a:xfrm>
            <a:prstGeom prst="rect">
              <a:avLst/>
            </a:prstGeom>
          </p:spPr>
        </p:pic>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14169730"/>
              <a:ext cx="1956744" cy="2275284"/>
            </a:xfrm>
            <a:prstGeom prst="rect">
              <a:avLst/>
            </a:prstGeom>
          </p:spPr>
        </p:pic>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0"/>
              <a:ext cx="1956744" cy="2275284"/>
            </a:xfrm>
            <a:prstGeom prst="rect">
              <a:avLst/>
            </a:prstGeom>
          </p:spPr>
        </p:pic>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0"/>
              <a:ext cx="1956744" cy="2275284"/>
            </a:xfrm>
            <a:prstGeom prst="rect">
              <a:avLst/>
            </a:prstGeom>
          </p:spPr>
        </p:pic>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2833946"/>
              <a:ext cx="1956744" cy="2275284"/>
            </a:xfrm>
            <a:prstGeom prst="rect">
              <a:avLst/>
            </a:prstGeom>
          </p:spPr>
        </p:pic>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5667892"/>
              <a:ext cx="1956744" cy="2275284"/>
            </a:xfrm>
            <a:prstGeom prst="rect">
              <a:avLst/>
            </a:prstGeom>
          </p:spPr>
        </p:pic>
        <p:pic>
          <p:nvPicPr>
            <p:cNvPr id="28" name="Picture 2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8501838"/>
              <a:ext cx="1956744" cy="2275284"/>
            </a:xfrm>
            <a:prstGeom prst="rect">
              <a:avLst/>
            </a:prstGeom>
          </p:spPr>
        </p:pic>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11335784"/>
              <a:ext cx="1956744" cy="2275284"/>
            </a:xfrm>
            <a:prstGeom prst="rect">
              <a:avLst/>
            </a:prstGeom>
          </p:spPr>
        </p:pic>
        <p:pic>
          <p:nvPicPr>
            <p:cNvPr id="30" name="Picture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14169730"/>
              <a:ext cx="1956744" cy="2275284"/>
            </a:xfrm>
            <a:prstGeom prst="rect">
              <a:avLst/>
            </a:prstGeom>
          </p:spPr>
        </p:pic>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0"/>
              <a:ext cx="1956744" cy="2275284"/>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0"/>
              <a:ext cx="1956744" cy="2275284"/>
            </a:xfrm>
            <a:prstGeom prst="rect">
              <a:avLst/>
            </a:prstGeom>
          </p:spPr>
        </p:pic>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2833946"/>
              <a:ext cx="1956744" cy="2275284"/>
            </a:xfrm>
            <a:prstGeom prst="rect">
              <a:avLst/>
            </a:prstGeom>
          </p:spPr>
        </p:pic>
        <p:pic>
          <p:nvPicPr>
            <p:cNvPr id="34" name="Picture 3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5667892"/>
              <a:ext cx="1956744" cy="2275284"/>
            </a:xfrm>
            <a:prstGeom prst="rect">
              <a:avLst/>
            </a:prstGeom>
          </p:spPr>
        </p:pic>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8501838"/>
              <a:ext cx="1956744" cy="2275284"/>
            </a:xfrm>
            <a:prstGeom prst="rect">
              <a:avLst/>
            </a:prstGeom>
          </p:spPr>
        </p:pic>
        <p:pic>
          <p:nvPicPr>
            <p:cNvPr id="36" name="Picture 3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11335784"/>
              <a:ext cx="1956744" cy="2275284"/>
            </a:xfrm>
            <a:prstGeom prst="rect">
              <a:avLst/>
            </a:prstGeom>
          </p:spPr>
        </p:pic>
        <p:pic>
          <p:nvPicPr>
            <p:cNvPr id="37" name="Picture 3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14169730"/>
              <a:ext cx="1956744" cy="2275284"/>
            </a:xfrm>
            <a:prstGeom prst="rect">
              <a:avLst/>
            </a:prstGeom>
          </p:spPr>
        </p:pic>
        <p:pic>
          <p:nvPicPr>
            <p:cNvPr id="38" name="Picture 3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0"/>
              <a:ext cx="1956744" cy="2275284"/>
            </a:xfrm>
            <a:prstGeom prst="rect">
              <a:avLst/>
            </a:prstGeom>
          </p:spPr>
        </p:pic>
        <p:pic>
          <p:nvPicPr>
            <p:cNvPr id="39" name="Picture 3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0"/>
              <a:ext cx="1956744" cy="2275284"/>
            </a:xfrm>
            <a:prstGeom prst="rect">
              <a:avLst/>
            </a:prstGeom>
          </p:spPr>
        </p:pic>
        <p:pic>
          <p:nvPicPr>
            <p:cNvPr id="40" name="Picture 4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2833946"/>
              <a:ext cx="1956744" cy="2275284"/>
            </a:xfrm>
            <a:prstGeom prst="rect">
              <a:avLst/>
            </a:prstGeom>
          </p:spPr>
        </p:pic>
        <p:pic>
          <p:nvPicPr>
            <p:cNvPr id="41" name="Picture 4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5667892"/>
              <a:ext cx="1956744" cy="2275284"/>
            </a:xfrm>
            <a:prstGeom prst="rect">
              <a:avLst/>
            </a:prstGeom>
          </p:spPr>
        </p:pic>
        <p:pic>
          <p:nvPicPr>
            <p:cNvPr id="42" name="Picture 4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8501838"/>
              <a:ext cx="1956744" cy="2275284"/>
            </a:xfrm>
            <a:prstGeom prst="rect">
              <a:avLst/>
            </a:prstGeom>
          </p:spPr>
        </p:pic>
        <p:pic>
          <p:nvPicPr>
            <p:cNvPr id="43" name="Picture 4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11335784"/>
              <a:ext cx="1956744" cy="2275284"/>
            </a:xfrm>
            <a:prstGeom prst="rect">
              <a:avLst/>
            </a:prstGeom>
          </p:spPr>
        </p:pic>
        <p:pic>
          <p:nvPicPr>
            <p:cNvPr id="44" name="Picture 4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14169730"/>
              <a:ext cx="1956744" cy="2275284"/>
            </a:xfrm>
            <a:prstGeom prst="rect">
              <a:avLst/>
            </a:prstGeom>
          </p:spPr>
        </p:pic>
        <p:pic>
          <p:nvPicPr>
            <p:cNvPr id="45" name="Picture 4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0"/>
              <a:ext cx="1956744" cy="2275284"/>
            </a:xfrm>
            <a:prstGeom prst="rect">
              <a:avLst/>
            </a:prstGeom>
          </p:spPr>
        </p:pic>
        <p:pic>
          <p:nvPicPr>
            <p:cNvPr id="46" name="Picture 4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0"/>
              <a:ext cx="1956744" cy="2275284"/>
            </a:xfrm>
            <a:prstGeom prst="rect">
              <a:avLst/>
            </a:prstGeom>
          </p:spPr>
        </p:pic>
        <p:pic>
          <p:nvPicPr>
            <p:cNvPr id="47" name="Picture 4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2833946"/>
              <a:ext cx="1956744" cy="2275284"/>
            </a:xfrm>
            <a:prstGeom prst="rect">
              <a:avLst/>
            </a:prstGeom>
          </p:spPr>
        </p:pic>
        <p:pic>
          <p:nvPicPr>
            <p:cNvPr id="48" name="Picture 4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5667892"/>
              <a:ext cx="1956744" cy="2275284"/>
            </a:xfrm>
            <a:prstGeom prst="rect">
              <a:avLst/>
            </a:prstGeom>
          </p:spPr>
        </p:pic>
        <p:pic>
          <p:nvPicPr>
            <p:cNvPr id="49" name="Picture 4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8501838"/>
              <a:ext cx="1956744" cy="2275284"/>
            </a:xfrm>
            <a:prstGeom prst="rect">
              <a:avLst/>
            </a:prstGeom>
          </p:spPr>
        </p:pic>
        <p:pic>
          <p:nvPicPr>
            <p:cNvPr id="50" name="Picture 5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11335784"/>
              <a:ext cx="1956744" cy="2275284"/>
            </a:xfrm>
            <a:prstGeom prst="rect">
              <a:avLst/>
            </a:prstGeom>
          </p:spPr>
        </p:pic>
        <p:pic>
          <p:nvPicPr>
            <p:cNvPr id="51" name="Picture 5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14169730"/>
              <a:ext cx="1956744" cy="2275284"/>
            </a:xfrm>
            <a:prstGeom prst="rect">
              <a:avLst/>
            </a:prstGeom>
          </p:spPr>
        </p:pic>
        <p:pic>
          <p:nvPicPr>
            <p:cNvPr id="52" name="Picture 5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0"/>
              <a:ext cx="1956744" cy="2275284"/>
            </a:xfrm>
            <a:prstGeom prst="rect">
              <a:avLst/>
            </a:prstGeom>
          </p:spPr>
        </p:pic>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0"/>
              <a:ext cx="1956744" cy="2275284"/>
            </a:xfrm>
            <a:prstGeom prst="rect">
              <a:avLst/>
            </a:prstGeom>
          </p:spPr>
        </p:pic>
        <p:pic>
          <p:nvPicPr>
            <p:cNvPr id="54" name="Picture 5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2833946"/>
              <a:ext cx="1956744" cy="2275284"/>
            </a:xfrm>
            <a:prstGeom prst="rect">
              <a:avLst/>
            </a:prstGeom>
          </p:spPr>
        </p:pic>
        <p:pic>
          <p:nvPicPr>
            <p:cNvPr id="55" name="Picture 5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5667892"/>
              <a:ext cx="1956744" cy="2275284"/>
            </a:xfrm>
            <a:prstGeom prst="rect">
              <a:avLst/>
            </a:prstGeom>
          </p:spPr>
        </p:pic>
        <p:pic>
          <p:nvPicPr>
            <p:cNvPr id="56" name="Picture 5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8501838"/>
              <a:ext cx="1956744" cy="2275284"/>
            </a:xfrm>
            <a:prstGeom prst="rect">
              <a:avLst/>
            </a:prstGeom>
          </p:spPr>
        </p:pic>
        <p:pic>
          <p:nvPicPr>
            <p:cNvPr id="57" name="Picture 5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11335784"/>
              <a:ext cx="1956744" cy="2275284"/>
            </a:xfrm>
            <a:prstGeom prst="rect">
              <a:avLst/>
            </a:prstGeom>
          </p:spPr>
        </p:pic>
        <p:pic>
          <p:nvPicPr>
            <p:cNvPr id="58" name="Picture 5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14169730"/>
              <a:ext cx="1956744" cy="2275284"/>
            </a:xfrm>
            <a:prstGeom prst="rect">
              <a:avLst/>
            </a:prstGeom>
          </p:spPr>
        </p:pic>
        <p:pic>
          <p:nvPicPr>
            <p:cNvPr id="59" name="Picture 5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0"/>
              <a:ext cx="1956744" cy="2275284"/>
            </a:xfrm>
            <a:prstGeom prst="rect">
              <a:avLst/>
            </a:prstGeom>
          </p:spPr>
        </p:pic>
        <p:pic>
          <p:nvPicPr>
            <p:cNvPr id="60" name="Picture 6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0"/>
              <a:ext cx="1956744" cy="2275284"/>
            </a:xfrm>
            <a:prstGeom prst="rect">
              <a:avLst/>
            </a:prstGeom>
          </p:spPr>
        </p:pic>
        <p:pic>
          <p:nvPicPr>
            <p:cNvPr id="61" name="Picture 6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2833946"/>
              <a:ext cx="1956744" cy="2275284"/>
            </a:xfrm>
            <a:prstGeom prst="rect">
              <a:avLst/>
            </a:prstGeom>
          </p:spPr>
        </p:pic>
        <p:pic>
          <p:nvPicPr>
            <p:cNvPr id="62" name="Picture 6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5667892"/>
              <a:ext cx="1956744" cy="2275284"/>
            </a:xfrm>
            <a:prstGeom prst="rect">
              <a:avLst/>
            </a:prstGeom>
          </p:spPr>
        </p:pic>
        <p:pic>
          <p:nvPicPr>
            <p:cNvPr id="63" name="Picture 6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8501838"/>
              <a:ext cx="1956744" cy="2275284"/>
            </a:xfrm>
            <a:prstGeom prst="rect">
              <a:avLst/>
            </a:prstGeom>
          </p:spPr>
        </p:pic>
        <p:pic>
          <p:nvPicPr>
            <p:cNvPr id="64" name="Picture 6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11335784"/>
              <a:ext cx="1956744" cy="2275284"/>
            </a:xfrm>
            <a:prstGeom prst="rect">
              <a:avLst/>
            </a:prstGeom>
          </p:spPr>
        </p:pic>
        <p:pic>
          <p:nvPicPr>
            <p:cNvPr id="65" name="Picture 6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14169730"/>
              <a:ext cx="1956744" cy="2275284"/>
            </a:xfrm>
            <a:prstGeom prst="rect">
              <a:avLst/>
            </a:prstGeom>
          </p:spPr>
        </p:pic>
        <p:pic>
          <p:nvPicPr>
            <p:cNvPr id="66" name="Picture 6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0"/>
              <a:ext cx="1956744" cy="2275284"/>
            </a:xfrm>
            <a:prstGeom prst="rect">
              <a:avLst/>
            </a:prstGeom>
          </p:spPr>
        </p:pic>
        <p:pic>
          <p:nvPicPr>
            <p:cNvPr id="67" name="Picture 6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0"/>
              <a:ext cx="1956744" cy="2275284"/>
            </a:xfrm>
            <a:prstGeom prst="rect">
              <a:avLst/>
            </a:prstGeom>
          </p:spPr>
        </p:pic>
        <p:pic>
          <p:nvPicPr>
            <p:cNvPr id="68" name="Picture 6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2833946"/>
              <a:ext cx="1956744" cy="2275284"/>
            </a:xfrm>
            <a:prstGeom prst="rect">
              <a:avLst/>
            </a:prstGeom>
          </p:spPr>
        </p:pic>
        <p:pic>
          <p:nvPicPr>
            <p:cNvPr id="69" name="Picture 6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5667892"/>
              <a:ext cx="1956744" cy="2275284"/>
            </a:xfrm>
            <a:prstGeom prst="rect">
              <a:avLst/>
            </a:prstGeom>
          </p:spPr>
        </p:pic>
        <p:pic>
          <p:nvPicPr>
            <p:cNvPr id="70" name="Picture 7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8501838"/>
              <a:ext cx="1956744" cy="2275284"/>
            </a:xfrm>
            <a:prstGeom prst="rect">
              <a:avLst/>
            </a:prstGeom>
          </p:spPr>
        </p:pic>
        <p:pic>
          <p:nvPicPr>
            <p:cNvPr id="71" name="Picture 7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11335784"/>
              <a:ext cx="1956744" cy="2275284"/>
            </a:xfrm>
            <a:prstGeom prst="rect">
              <a:avLst/>
            </a:prstGeom>
          </p:spPr>
        </p:pic>
        <p:pic>
          <p:nvPicPr>
            <p:cNvPr id="72" name="Picture 7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14169730"/>
              <a:ext cx="1956744" cy="2275284"/>
            </a:xfrm>
            <a:prstGeom prst="rect">
              <a:avLst/>
            </a:prstGeom>
          </p:spPr>
        </p:pic>
      </p:grpSp>
      <p:pic>
        <p:nvPicPr>
          <p:cNvPr id="73" name="Picture 7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94839" y="-3571052"/>
            <a:ext cx="13584882" cy="10799982"/>
          </a:xfrm>
          <a:prstGeom prst="rect">
            <a:avLst/>
          </a:prstGeom>
        </p:spPr>
      </p:pic>
      <p:pic>
        <p:nvPicPr>
          <p:cNvPr id="74" name="Picture 7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2086870" y="-1759321"/>
            <a:ext cx="9775261" cy="15356767"/>
          </a:xfrm>
          <a:prstGeom prst="rect">
            <a:avLst/>
          </a:prstGeom>
        </p:spPr>
      </p:pic>
      <p:pic>
        <p:nvPicPr>
          <p:cNvPr id="75" name="Picture 7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80293" y="0"/>
            <a:ext cx="2188414" cy="2501045"/>
          </a:xfrm>
          <a:prstGeom prst="rect">
            <a:avLst/>
          </a:prstGeom>
        </p:spPr>
      </p:pic>
      <p:pic>
        <p:nvPicPr>
          <p:cNvPr id="76" name="Picture 7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22876" b="82469"/>
          <a:stretch>
            <a:fillRect/>
          </a:stretch>
        </p:blipFill>
        <p:spPr>
          <a:xfrm>
            <a:off x="7803952" y="8194202"/>
            <a:ext cx="1444168" cy="312747"/>
          </a:xfrm>
          <a:prstGeom prst="rect">
            <a:avLst/>
          </a:prstGeom>
        </p:spPr>
      </p:pic>
      <p:sp>
        <p:nvSpPr>
          <p:cNvPr id="77" name="TextBox 77"/>
          <p:cNvSpPr txBox="1"/>
          <p:nvPr/>
        </p:nvSpPr>
        <p:spPr>
          <a:xfrm>
            <a:off x="1028700" y="580072"/>
            <a:ext cx="1664990" cy="811531"/>
          </a:xfrm>
          <a:prstGeom prst="rect">
            <a:avLst/>
          </a:prstGeom>
        </p:spPr>
        <p:txBody>
          <a:bodyPr lIns="0" tIns="0" rIns="0" bIns="0" rtlCol="0" anchor="t">
            <a:spAutoFit/>
          </a:bodyPr>
          <a:lstStyle/>
          <a:p>
            <a:pPr algn="ctr">
              <a:lnSpc>
                <a:spcPts val="6719"/>
              </a:lnSpc>
            </a:pPr>
            <a:r>
              <a:rPr lang="en-US" sz="4799">
                <a:solidFill>
                  <a:srgbClr val="FFFFFF"/>
                </a:solidFill>
                <a:latin typeface="Canva Sans Bold"/>
              </a:rPr>
              <a:t>ASK 1</a:t>
            </a:r>
          </a:p>
        </p:txBody>
      </p:sp>
      <p:sp>
        <p:nvSpPr>
          <p:cNvPr id="78" name="TextBox 78"/>
          <p:cNvSpPr txBox="1"/>
          <p:nvPr/>
        </p:nvSpPr>
        <p:spPr>
          <a:xfrm>
            <a:off x="1077299" y="1294908"/>
            <a:ext cx="6775252" cy="887095"/>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a:rPr>
              <a:t>Data Set Description:</a:t>
            </a:r>
          </a:p>
        </p:txBody>
      </p:sp>
      <p:sp>
        <p:nvSpPr>
          <p:cNvPr id="79" name="TextBox 79"/>
          <p:cNvSpPr txBox="1"/>
          <p:nvPr/>
        </p:nvSpPr>
        <p:spPr>
          <a:xfrm>
            <a:off x="1028700" y="2434370"/>
            <a:ext cx="15680905" cy="6114174"/>
          </a:xfrm>
          <a:prstGeom prst="rect">
            <a:avLst/>
          </a:prstGeom>
        </p:spPr>
        <p:txBody>
          <a:bodyPr lIns="0" tIns="0" rIns="0" bIns="0" rtlCol="0" anchor="t">
            <a:spAutoFit/>
          </a:bodyPr>
          <a:lstStyle/>
          <a:p>
            <a:pPr algn="ctr">
              <a:lnSpc>
                <a:spcPts val="4759"/>
              </a:lnSpc>
            </a:pPr>
            <a:endParaRPr dirty="0"/>
          </a:p>
          <a:p>
            <a:pPr marL="734059" lvl="1" indent="-367030" algn="ctr">
              <a:lnSpc>
                <a:spcPts val="4759"/>
              </a:lnSpc>
              <a:buFont typeface="Arial"/>
              <a:buChar char="•"/>
            </a:pPr>
            <a:r>
              <a:rPr lang="en-US" sz="3399" dirty="0">
                <a:solidFill>
                  <a:srgbClr val="FFFFFF"/>
                </a:solidFill>
                <a:latin typeface="Canva Sans"/>
              </a:rPr>
              <a:t>English Premier League data points from 1997/1998 season up to               2017/2018 season.                                                                                                          </a:t>
            </a:r>
          </a:p>
          <a:p>
            <a:pPr marL="734059" lvl="1" indent="-367030" algn="ctr">
              <a:lnSpc>
                <a:spcPts val="4759"/>
              </a:lnSpc>
              <a:buFont typeface="Arial"/>
              <a:buChar char="•"/>
            </a:pPr>
            <a:r>
              <a:rPr lang="en-US" sz="3399" dirty="0">
                <a:solidFill>
                  <a:srgbClr val="FFFFFF"/>
                </a:solidFill>
                <a:latin typeface="Canva Sans"/>
              </a:rPr>
              <a:t> Information Covered: details about seasons, team fixtures, attributes          such as such as goals scored, corners conceded, yellow cards etc.            </a:t>
            </a:r>
          </a:p>
          <a:p>
            <a:pPr marL="734059" lvl="1" indent="-367030" algn="ctr">
              <a:lnSpc>
                <a:spcPts val="4759"/>
              </a:lnSpc>
              <a:buFont typeface="Arial"/>
              <a:buChar char="•"/>
            </a:pPr>
            <a:r>
              <a:rPr lang="en-US" sz="3399" dirty="0">
                <a:solidFill>
                  <a:srgbClr val="FFFFFF"/>
                </a:solidFill>
                <a:latin typeface="Canva Sans"/>
              </a:rPr>
              <a:t>Data consists of 335,160 records and 14 columns in a table                          </a:t>
            </a:r>
          </a:p>
          <a:p>
            <a:pPr marL="734059" lvl="1" indent="-367030" algn="ctr">
              <a:lnSpc>
                <a:spcPts val="4759"/>
              </a:lnSpc>
              <a:buFont typeface="Arial"/>
              <a:buChar char="•"/>
            </a:pPr>
            <a:r>
              <a:rPr lang="en-US" sz="3399" dirty="0">
                <a:solidFill>
                  <a:srgbClr val="FFFFFF"/>
                </a:solidFill>
                <a:latin typeface="Canva Sans"/>
              </a:rPr>
              <a:t>Source of data: Dataset is from </a:t>
            </a:r>
            <a:r>
              <a:rPr lang="en-US" sz="3399" dirty="0" err="1">
                <a:solidFill>
                  <a:srgbClr val="FFFFFF"/>
                </a:solidFill>
                <a:latin typeface="Canva Sans"/>
              </a:rPr>
              <a:t>data.world</a:t>
            </a:r>
            <a:r>
              <a:rPr lang="en-US" sz="3399" dirty="0">
                <a:solidFill>
                  <a:srgbClr val="FFFFFF"/>
                </a:solidFill>
                <a:latin typeface="Canva Sans"/>
              </a:rPr>
              <a:t>/ Updated by Ahmed Oyelowo.  The dataset itself is derived from official data released the by Premier League.                                                               </a:t>
            </a:r>
          </a:p>
          <a:p>
            <a:pPr algn="ctr">
              <a:lnSpc>
                <a:spcPts val="4759"/>
              </a:lnSpc>
            </a:pPr>
            <a:endParaRPr lang="en-US" sz="3399" dirty="0">
              <a:solidFill>
                <a:srgbClr val="FFFFFF"/>
              </a:solidFill>
              <a:latin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318843" y="7093308"/>
            <a:ext cx="3747569" cy="5887367"/>
          </a:xfrm>
          <a:prstGeom prst="rect">
            <a:avLst/>
          </a:prstGeom>
        </p:spPr>
      </p:pic>
      <p:grpSp>
        <p:nvGrpSpPr>
          <p:cNvPr id="3" name="Group 3"/>
          <p:cNvGrpSpPr/>
          <p:nvPr/>
        </p:nvGrpSpPr>
        <p:grpSpPr>
          <a:xfrm>
            <a:off x="2073061" y="3687258"/>
            <a:ext cx="14512302" cy="2026660"/>
            <a:chOff x="0" y="0"/>
            <a:chExt cx="19349736" cy="2702213"/>
          </a:xfrm>
        </p:grpSpPr>
        <p:sp>
          <p:nvSpPr>
            <p:cNvPr id="4" name="TextBox 4"/>
            <p:cNvSpPr txBox="1"/>
            <p:nvPr/>
          </p:nvSpPr>
          <p:spPr>
            <a:xfrm>
              <a:off x="0" y="-114300"/>
              <a:ext cx="19349736" cy="1126067"/>
            </a:xfrm>
            <a:prstGeom prst="rect">
              <a:avLst/>
            </a:prstGeom>
          </p:spPr>
          <p:txBody>
            <a:bodyPr lIns="0" tIns="0" rIns="0" bIns="0" rtlCol="0" anchor="t">
              <a:spAutoFit/>
            </a:bodyPr>
            <a:lstStyle/>
            <a:p>
              <a:pPr algn="ctr">
                <a:lnSpc>
                  <a:spcPts val="7000"/>
                </a:lnSpc>
              </a:pPr>
              <a:r>
                <a:rPr lang="en-US" sz="5000">
                  <a:solidFill>
                    <a:srgbClr val="F4EAD8"/>
                  </a:solidFill>
                  <a:latin typeface="Norwester"/>
                </a:rPr>
                <a:t>QUESTION TIME</a:t>
              </a:r>
            </a:p>
          </p:txBody>
        </p:sp>
        <p:sp>
          <p:nvSpPr>
            <p:cNvPr id="5" name="TextBox 5"/>
            <p:cNvSpPr txBox="1"/>
            <p:nvPr/>
          </p:nvSpPr>
          <p:spPr>
            <a:xfrm>
              <a:off x="7284596" y="2133041"/>
              <a:ext cx="4286647" cy="569172"/>
            </a:xfrm>
            <a:prstGeom prst="rect">
              <a:avLst/>
            </a:prstGeom>
          </p:spPr>
          <p:txBody>
            <a:bodyPr lIns="0" tIns="0" rIns="0" bIns="0" rtlCol="0" anchor="t">
              <a:spAutoFit/>
            </a:bodyPr>
            <a:lstStyle/>
            <a:p>
              <a:pPr algn="ctr">
                <a:lnSpc>
                  <a:spcPts val="3639"/>
                </a:lnSpc>
              </a:pPr>
              <a:r>
                <a:rPr lang="en-US" sz="2599" spc="278">
                  <a:solidFill>
                    <a:srgbClr val="D06D23"/>
                  </a:solidFill>
                  <a:latin typeface="Oswald"/>
                </a:rPr>
                <a:t>THANK YOU!!!</a:t>
              </a:r>
            </a:p>
          </p:txBody>
        </p:sp>
      </p:grpSp>
      <p:sp>
        <p:nvSpPr>
          <p:cNvPr id="6" name="AutoShape 6"/>
          <p:cNvSpPr/>
          <p:nvPr/>
        </p:nvSpPr>
        <p:spPr>
          <a:xfrm>
            <a:off x="2073061" y="2211999"/>
            <a:ext cx="5787772" cy="0"/>
          </a:xfrm>
          <a:prstGeom prst="line">
            <a:avLst/>
          </a:prstGeom>
          <a:ln w="47625" cap="rnd">
            <a:solidFill>
              <a:srgbClr val="F4EAD8"/>
            </a:solidFill>
            <a:prstDash val="solid"/>
            <a:headEnd type="none" w="sm" len="sm"/>
            <a:tailEnd type="none" w="sm" len="sm"/>
          </a:ln>
        </p:spPr>
      </p:sp>
      <p:sp>
        <p:nvSpPr>
          <p:cNvPr id="7" name="AutoShape 7"/>
          <p:cNvSpPr/>
          <p:nvPr/>
        </p:nvSpPr>
        <p:spPr>
          <a:xfrm>
            <a:off x="10524423" y="2211999"/>
            <a:ext cx="5787772" cy="0"/>
          </a:xfrm>
          <a:prstGeom prst="line">
            <a:avLst/>
          </a:prstGeom>
          <a:ln w="47625" cap="rnd">
            <a:solidFill>
              <a:srgbClr val="F4EAD8"/>
            </a:solidFill>
            <a:prstDash val="solid"/>
            <a:headEnd type="none" w="sm" len="sm"/>
            <a:tailEnd type="none" w="sm" len="sm"/>
          </a:ln>
        </p:spPr>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934259">
            <a:off x="-2493594" y="4999771"/>
            <a:ext cx="7044588" cy="7044588"/>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934259">
            <a:off x="13332579" y="5048969"/>
            <a:ext cx="6952237" cy="6952237"/>
          </a:xfrm>
          <a:prstGeom prst="rect">
            <a:avLst/>
          </a:prstGeom>
        </p:spPr>
      </p:pic>
      <p:grpSp>
        <p:nvGrpSpPr>
          <p:cNvPr id="10" name="Group 10"/>
          <p:cNvGrpSpPr/>
          <p:nvPr/>
        </p:nvGrpSpPr>
        <p:grpSpPr>
          <a:xfrm>
            <a:off x="8358685" y="1646340"/>
            <a:ext cx="1570630" cy="1131317"/>
            <a:chOff x="0" y="0"/>
            <a:chExt cx="2094173" cy="1508423"/>
          </a:xfrm>
        </p:grpSpPr>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9335" y="996618"/>
              <a:ext cx="504838" cy="48005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96618"/>
              <a:ext cx="504838" cy="480055"/>
            </a:xfrm>
            <a:prstGeom prst="rect">
              <a:avLst/>
            </a:prstGeom>
          </p:spPr>
        </p:pic>
        <p:pic>
          <p:nvPicPr>
            <p:cNvPr id="13" name="Picture 1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52419" y="0"/>
              <a:ext cx="1589335" cy="1508423"/>
            </a:xfrm>
            <a:prstGeom prst="rect">
              <a:avLst/>
            </a:prstGeom>
          </p:spPr>
        </p:pic>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72737" y="192011"/>
              <a:ext cx="540366" cy="513839"/>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8A3E"/>
        </a:solidFill>
        <a:effectLst/>
      </p:bgPr>
    </p:bg>
    <p:spTree>
      <p:nvGrpSpPr>
        <p:cNvPr id="1" name=""/>
        <p:cNvGrpSpPr/>
        <p:nvPr/>
      </p:nvGrpSpPr>
      <p:grpSpPr>
        <a:xfrm>
          <a:off x="0" y="0"/>
          <a:ext cx="0" cy="0"/>
          <a:chOff x="0" y="0"/>
          <a:chExt cx="0" cy="0"/>
        </a:xfrm>
      </p:grpSpPr>
      <p:sp>
        <p:nvSpPr>
          <p:cNvPr id="2" name="TextBox 2"/>
          <p:cNvSpPr txBox="1"/>
          <p:nvPr/>
        </p:nvSpPr>
        <p:spPr>
          <a:xfrm>
            <a:off x="1846410" y="1865373"/>
            <a:ext cx="14595181" cy="748030"/>
          </a:xfrm>
          <a:prstGeom prst="rect">
            <a:avLst/>
          </a:prstGeom>
        </p:spPr>
        <p:txBody>
          <a:bodyPr lIns="0" tIns="0" rIns="0" bIns="0" rtlCol="0" anchor="t">
            <a:spAutoFit/>
          </a:bodyPr>
          <a:lstStyle/>
          <a:p>
            <a:pPr algn="ctr">
              <a:lnSpc>
                <a:spcPts val="6019"/>
              </a:lnSpc>
            </a:pPr>
            <a:r>
              <a:rPr lang="en-US" sz="4299">
                <a:solidFill>
                  <a:srgbClr val="000000"/>
                </a:solidFill>
                <a:latin typeface="Norwester Bold"/>
              </a:rPr>
              <a:t>Why this data and what appeals to you?</a:t>
            </a:r>
          </a:p>
        </p:txBody>
      </p:sp>
      <p:sp>
        <p:nvSpPr>
          <p:cNvPr id="3" name="AutoShape 3"/>
          <p:cNvSpPr/>
          <p:nvPr/>
        </p:nvSpPr>
        <p:spPr>
          <a:xfrm>
            <a:off x="-294888" y="1028700"/>
            <a:ext cx="18877775" cy="0"/>
          </a:xfrm>
          <a:prstGeom prst="line">
            <a:avLst/>
          </a:prstGeom>
          <a:ln w="190500" cap="rnd">
            <a:solidFill>
              <a:srgbClr val="231F20"/>
            </a:solidFill>
            <a:prstDash val="solid"/>
            <a:headEnd type="none" w="sm" len="sm"/>
            <a:tailEnd type="none" w="sm" len="sm"/>
          </a:ln>
        </p:spPr>
      </p:sp>
      <p:grpSp>
        <p:nvGrpSpPr>
          <p:cNvPr id="4" name="Group 4"/>
          <p:cNvGrpSpPr/>
          <p:nvPr/>
        </p:nvGrpSpPr>
        <p:grpSpPr>
          <a:xfrm>
            <a:off x="8386743" y="442521"/>
            <a:ext cx="1514514" cy="1172358"/>
            <a:chOff x="0" y="0"/>
            <a:chExt cx="2019352" cy="1563144"/>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1686" y="0"/>
              <a:ext cx="1315980" cy="1563144"/>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47862" y="384069"/>
              <a:ext cx="723628" cy="68810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14514" y="1083089"/>
              <a:ext cx="504838" cy="480055"/>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1083089"/>
              <a:ext cx="504838" cy="480055"/>
            </a:xfrm>
            <a:prstGeom prst="rect">
              <a:avLst/>
            </a:prstGeom>
          </p:spPr>
        </p:pic>
      </p:grpSp>
      <p:sp>
        <p:nvSpPr>
          <p:cNvPr id="9" name="TextBox 9"/>
          <p:cNvSpPr txBox="1"/>
          <p:nvPr/>
        </p:nvSpPr>
        <p:spPr>
          <a:xfrm>
            <a:off x="817710" y="3289678"/>
            <a:ext cx="16441590" cy="53809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Bold"/>
              </a:rPr>
              <a:t>For better decision making and assessment with regards to the effects of various attributes on the end result.                                                                            </a:t>
            </a:r>
          </a:p>
          <a:p>
            <a:pPr marL="734059" lvl="1" indent="-367030" algn="ctr">
              <a:lnSpc>
                <a:spcPts val="4759"/>
              </a:lnSpc>
              <a:buFont typeface="Arial"/>
              <a:buChar char="•"/>
            </a:pPr>
            <a:r>
              <a:rPr lang="en-US" sz="3399">
                <a:solidFill>
                  <a:srgbClr val="000000"/>
                </a:solidFill>
                <a:latin typeface="Canva Sans Bold"/>
              </a:rPr>
              <a:t>It helps club coaches and administrators to explore the effect of shot       locations.                                                                                                                                  </a:t>
            </a:r>
          </a:p>
          <a:p>
            <a:pPr marL="734059" lvl="1" indent="-367030" algn="ctr">
              <a:lnSpc>
                <a:spcPts val="4759"/>
              </a:lnSpc>
              <a:buFont typeface="Arial"/>
              <a:buChar char="•"/>
            </a:pPr>
            <a:r>
              <a:rPr lang="en-US" sz="3399">
                <a:solidFill>
                  <a:srgbClr val="000000"/>
                </a:solidFill>
                <a:latin typeface="Canva Sans Bold"/>
              </a:rPr>
              <a:t>Suitable for dimensional modeling and analytical analysis and provided   the records with detailed description.                                                                         </a:t>
            </a:r>
          </a:p>
          <a:p>
            <a:pPr marL="734059" lvl="1" indent="-367030" algn="ctr">
              <a:lnSpc>
                <a:spcPts val="4759"/>
              </a:lnSpc>
              <a:buFont typeface="Arial"/>
              <a:buChar char="•"/>
            </a:pPr>
            <a:r>
              <a:rPr lang="en-US" sz="3399">
                <a:solidFill>
                  <a:srgbClr val="000000"/>
                </a:solidFill>
                <a:latin typeface="Canva Sans Bold"/>
              </a:rPr>
              <a:t>Highlights the pain points in the respective teams across the seasons with clear records and reasonable dimensions.                                                                  </a:t>
            </a:r>
          </a:p>
          <a:p>
            <a:pPr algn="ctr">
              <a:lnSpc>
                <a:spcPts val="4759"/>
              </a:lnSpc>
            </a:pPr>
            <a:endParaRPr lang="en-US" sz="3399">
              <a:solidFill>
                <a:srgbClr val="000000"/>
              </a:solidFill>
              <a:latin typeface="Canva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C76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34259">
            <a:off x="15225304" y="-2292702"/>
            <a:ext cx="4067992" cy="406799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450304"/>
            <a:ext cx="2061669" cy="1948277"/>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0072" y="163793"/>
            <a:ext cx="757257" cy="72008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22876" b="82469"/>
          <a:stretch>
            <a:fillRect/>
          </a:stretch>
        </p:blipFill>
        <p:spPr>
          <a:xfrm>
            <a:off x="16537216" y="9533148"/>
            <a:ext cx="1444168" cy="312747"/>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934259">
            <a:off x="15631498" y="8609150"/>
            <a:ext cx="3685854" cy="3685854"/>
          </a:xfrm>
          <a:prstGeom prst="rect">
            <a:avLst/>
          </a:prstGeom>
        </p:spPr>
      </p:pic>
      <p:grpSp>
        <p:nvGrpSpPr>
          <p:cNvPr id="7" name="Group 7"/>
          <p:cNvGrpSpPr/>
          <p:nvPr/>
        </p:nvGrpSpPr>
        <p:grpSpPr>
          <a:xfrm>
            <a:off x="348984" y="1750803"/>
            <a:ext cx="1058344" cy="1058344"/>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9" name="Group 9"/>
          <p:cNvGrpSpPr/>
          <p:nvPr/>
        </p:nvGrpSpPr>
        <p:grpSpPr>
          <a:xfrm>
            <a:off x="368855" y="3561612"/>
            <a:ext cx="1058344" cy="1058344"/>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11" name="Group 11"/>
          <p:cNvGrpSpPr/>
          <p:nvPr/>
        </p:nvGrpSpPr>
        <p:grpSpPr>
          <a:xfrm>
            <a:off x="348984" y="5492551"/>
            <a:ext cx="1058344" cy="105834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13" name="Group 13"/>
          <p:cNvGrpSpPr/>
          <p:nvPr/>
        </p:nvGrpSpPr>
        <p:grpSpPr>
          <a:xfrm>
            <a:off x="368855" y="7581900"/>
            <a:ext cx="1058344" cy="1058344"/>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16" name="TextBox 16"/>
          <p:cNvSpPr txBox="1"/>
          <p:nvPr/>
        </p:nvSpPr>
        <p:spPr>
          <a:xfrm>
            <a:off x="385378" y="465197"/>
            <a:ext cx="16047135" cy="641201"/>
          </a:xfrm>
          <a:prstGeom prst="rect">
            <a:avLst/>
          </a:prstGeom>
        </p:spPr>
        <p:txBody>
          <a:bodyPr wrap="square"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lang="en-US" sz="3600" dirty="0">
                <a:solidFill>
                  <a:srgbClr val="000000"/>
                </a:solidFill>
                <a:latin typeface="Norwester"/>
              </a:rPr>
              <a:t>What Analytical Questions Will We Answer Using The Dataset?</a:t>
            </a:r>
            <a:endParaRPr kumimoji="0" lang="en-US" sz="3600" b="0" i="0" u="none" strike="noStrike" kern="1200" cap="none" spc="0" normalizeH="0" baseline="0" noProof="0" dirty="0">
              <a:ln>
                <a:noFill/>
              </a:ln>
              <a:solidFill>
                <a:srgbClr val="000000"/>
              </a:solidFill>
              <a:effectLst/>
              <a:uLnTx/>
              <a:uFillTx/>
              <a:latin typeface="Norwester"/>
              <a:ea typeface="+mn-ea"/>
              <a:cs typeface="+mn-cs"/>
            </a:endParaRPr>
          </a:p>
        </p:txBody>
      </p:sp>
      <p:sp>
        <p:nvSpPr>
          <p:cNvPr id="17" name="TextBox 17"/>
          <p:cNvSpPr txBox="1"/>
          <p:nvPr/>
        </p:nvSpPr>
        <p:spPr>
          <a:xfrm>
            <a:off x="348984" y="1936123"/>
            <a:ext cx="916794" cy="592455"/>
          </a:xfrm>
          <a:prstGeom prst="rect">
            <a:avLst/>
          </a:prstGeom>
        </p:spPr>
        <p:txBody>
          <a:bodyPr lIns="0" tIns="0" rIns="0" bIns="0" rtlCol="0" anchor="t">
            <a:spAutoFit/>
          </a:bodyPr>
          <a:lstStyle/>
          <a:p>
            <a:pPr marL="0" marR="0" lvl="0" indent="0" algn="ctr" defTabSz="914400" rtl="0" eaLnBrk="1" fontAlgn="auto" latinLnBrk="0" hangingPunct="1">
              <a:lnSpc>
                <a:spcPts val="4620"/>
              </a:lnSpc>
              <a:spcBef>
                <a:spcPct val="0"/>
              </a:spcBef>
              <a:spcAft>
                <a:spcPts val="0"/>
              </a:spcAft>
              <a:buClrTx/>
              <a:buSzTx/>
              <a:buFontTx/>
              <a:buNone/>
              <a:tabLst/>
              <a:defRPr/>
            </a:pPr>
            <a:r>
              <a:rPr kumimoji="0" lang="en-US" sz="3300" b="0" i="0" u="none" strike="noStrike" kern="1200" cap="none" spc="0" normalizeH="0" baseline="0" noProof="0">
                <a:ln>
                  <a:noFill/>
                </a:ln>
                <a:solidFill>
                  <a:srgbClr val="FFFFFF"/>
                </a:solidFill>
                <a:effectLst/>
                <a:uLnTx/>
                <a:uFillTx/>
                <a:latin typeface="Poppins Bold"/>
                <a:ea typeface="+mn-ea"/>
                <a:cs typeface="+mn-cs"/>
              </a:rPr>
              <a:t>01</a:t>
            </a:r>
          </a:p>
        </p:txBody>
      </p:sp>
      <p:sp>
        <p:nvSpPr>
          <p:cNvPr id="18" name="TextBox 18"/>
          <p:cNvSpPr txBox="1"/>
          <p:nvPr/>
        </p:nvSpPr>
        <p:spPr>
          <a:xfrm>
            <a:off x="368855" y="3746932"/>
            <a:ext cx="916794" cy="592455"/>
          </a:xfrm>
          <a:prstGeom prst="rect">
            <a:avLst/>
          </a:prstGeom>
        </p:spPr>
        <p:txBody>
          <a:bodyPr lIns="0" tIns="0" rIns="0" bIns="0" rtlCol="0" anchor="t">
            <a:spAutoFit/>
          </a:bodyPr>
          <a:lstStyle/>
          <a:p>
            <a:pPr marL="0" marR="0" lvl="0" indent="0" algn="ctr" defTabSz="914400" rtl="0" eaLnBrk="1" fontAlgn="auto" latinLnBrk="0" hangingPunct="1">
              <a:lnSpc>
                <a:spcPts val="4620"/>
              </a:lnSpc>
              <a:spcBef>
                <a:spcPct val="0"/>
              </a:spcBef>
              <a:spcAft>
                <a:spcPts val="0"/>
              </a:spcAft>
              <a:buClrTx/>
              <a:buSzTx/>
              <a:buFontTx/>
              <a:buNone/>
              <a:tabLst/>
              <a:defRPr/>
            </a:pPr>
            <a:r>
              <a:rPr kumimoji="0" lang="en-US" sz="3300" b="0" i="0" u="none" strike="noStrike" kern="1200" cap="none" spc="0" normalizeH="0" baseline="0" noProof="0">
                <a:ln>
                  <a:noFill/>
                </a:ln>
                <a:solidFill>
                  <a:srgbClr val="FFFFFF"/>
                </a:solidFill>
                <a:effectLst/>
                <a:uLnTx/>
                <a:uFillTx/>
                <a:latin typeface="Poppins Bold"/>
                <a:ea typeface="+mn-ea"/>
                <a:cs typeface="+mn-cs"/>
              </a:rPr>
              <a:t>02</a:t>
            </a:r>
          </a:p>
        </p:txBody>
      </p:sp>
      <p:sp>
        <p:nvSpPr>
          <p:cNvPr id="19" name="TextBox 19"/>
          <p:cNvSpPr txBox="1"/>
          <p:nvPr/>
        </p:nvSpPr>
        <p:spPr>
          <a:xfrm>
            <a:off x="348984" y="5677871"/>
            <a:ext cx="916794" cy="592455"/>
          </a:xfrm>
          <a:prstGeom prst="rect">
            <a:avLst/>
          </a:prstGeom>
        </p:spPr>
        <p:txBody>
          <a:bodyPr lIns="0" tIns="0" rIns="0" bIns="0" rtlCol="0" anchor="t">
            <a:spAutoFit/>
          </a:bodyPr>
          <a:lstStyle/>
          <a:p>
            <a:pPr marL="0" marR="0" lvl="0" indent="0" algn="ctr" defTabSz="914400" rtl="0" eaLnBrk="1" fontAlgn="auto" latinLnBrk="0" hangingPunct="1">
              <a:lnSpc>
                <a:spcPts val="4620"/>
              </a:lnSpc>
              <a:spcBef>
                <a:spcPct val="0"/>
              </a:spcBef>
              <a:spcAft>
                <a:spcPts val="0"/>
              </a:spcAft>
              <a:buClrTx/>
              <a:buSzTx/>
              <a:buFontTx/>
              <a:buNone/>
              <a:tabLst/>
              <a:defRPr/>
            </a:pPr>
            <a:r>
              <a:rPr kumimoji="0" lang="en-US" sz="3300" b="0" i="0" u="none" strike="noStrike" kern="1200" cap="none" spc="0" normalizeH="0" baseline="0" noProof="0">
                <a:ln>
                  <a:noFill/>
                </a:ln>
                <a:solidFill>
                  <a:srgbClr val="FFFFFF"/>
                </a:solidFill>
                <a:effectLst/>
                <a:uLnTx/>
                <a:uFillTx/>
                <a:latin typeface="Poppins Bold"/>
                <a:ea typeface="+mn-ea"/>
                <a:cs typeface="+mn-cs"/>
              </a:rPr>
              <a:t>03</a:t>
            </a:r>
          </a:p>
        </p:txBody>
      </p:sp>
      <p:sp>
        <p:nvSpPr>
          <p:cNvPr id="20" name="TextBox 20"/>
          <p:cNvSpPr txBox="1"/>
          <p:nvPr/>
        </p:nvSpPr>
        <p:spPr>
          <a:xfrm>
            <a:off x="368855" y="7767219"/>
            <a:ext cx="916794" cy="592455"/>
          </a:xfrm>
          <a:prstGeom prst="rect">
            <a:avLst/>
          </a:prstGeom>
        </p:spPr>
        <p:txBody>
          <a:bodyPr lIns="0" tIns="0" rIns="0" bIns="0" rtlCol="0" anchor="t">
            <a:spAutoFit/>
          </a:bodyPr>
          <a:lstStyle/>
          <a:p>
            <a:pPr marL="0" marR="0" lvl="0" indent="0" algn="ctr" defTabSz="914400" rtl="0" eaLnBrk="1" fontAlgn="auto" latinLnBrk="0" hangingPunct="1">
              <a:lnSpc>
                <a:spcPts val="4620"/>
              </a:lnSpc>
              <a:spcBef>
                <a:spcPct val="0"/>
              </a:spcBef>
              <a:spcAft>
                <a:spcPts val="0"/>
              </a:spcAft>
              <a:buClrTx/>
              <a:buSzTx/>
              <a:buFontTx/>
              <a:buNone/>
              <a:tabLst/>
              <a:defRPr/>
            </a:pPr>
            <a:r>
              <a:rPr kumimoji="0" lang="en-US" sz="3300" b="0" i="0" u="none" strike="noStrike" kern="1200" cap="none" spc="0" normalizeH="0" baseline="0" noProof="0">
                <a:ln>
                  <a:noFill/>
                </a:ln>
                <a:solidFill>
                  <a:srgbClr val="FFFFFF"/>
                </a:solidFill>
                <a:effectLst/>
                <a:uLnTx/>
                <a:uFillTx/>
                <a:latin typeface="Poppins Bold"/>
                <a:ea typeface="+mn-ea"/>
                <a:cs typeface="+mn-cs"/>
              </a:rPr>
              <a:t>04</a:t>
            </a:r>
          </a:p>
        </p:txBody>
      </p:sp>
      <p:sp>
        <p:nvSpPr>
          <p:cNvPr id="21" name="TextBox 21"/>
          <p:cNvSpPr txBox="1"/>
          <p:nvPr/>
        </p:nvSpPr>
        <p:spPr>
          <a:xfrm>
            <a:off x="1710272" y="1693653"/>
            <a:ext cx="16271112" cy="7818935"/>
          </a:xfrm>
          <a:prstGeom prst="rect">
            <a:avLst/>
          </a:prstGeom>
        </p:spPr>
        <p:txBody>
          <a:bodyPr wrap="square" lIns="0" tIns="0" rIns="0" bIns="0" rtlCol="0" anchor="t">
            <a:spAutoFit/>
          </a:bodyPr>
          <a:lstStyle/>
          <a:p>
            <a:pPr marL="0" marR="0" lvl="0" indent="0" algn="just" defTabSz="914400" rtl="0" eaLnBrk="1" fontAlgn="auto" latinLnBrk="0" hangingPunct="1">
              <a:lnSpc>
                <a:spcPts val="3639"/>
              </a:lnSpc>
              <a:spcBef>
                <a:spcPts val="0"/>
              </a:spcBef>
              <a:spcAft>
                <a:spcPts val="0"/>
              </a:spcAft>
              <a:buClrTx/>
              <a:buSzTx/>
              <a:buFontTx/>
              <a:buNone/>
              <a:tabLst/>
              <a:defRPr/>
            </a:pPr>
            <a:r>
              <a:rPr kumimoji="0" lang="en-US" sz="2599" b="0" i="0" u="none" strike="noStrike" kern="1200" cap="none" spc="0" normalizeH="0" baseline="0" noProof="0" dirty="0">
                <a:ln>
                  <a:noFill/>
                </a:ln>
                <a:solidFill>
                  <a:srgbClr val="000000"/>
                </a:solidFill>
                <a:effectLst/>
                <a:uLnTx/>
                <a:uFillTx/>
                <a:latin typeface="Canva Sans Bold"/>
                <a:ea typeface="+mn-ea"/>
                <a:cs typeface="+mn-cs"/>
              </a:rPr>
              <a:t>Business Question 1: </a:t>
            </a:r>
          </a:p>
          <a:p>
            <a:pPr marL="0" marR="0" lvl="0" indent="0" algn="just" defTabSz="914400" rtl="0" eaLnBrk="1" fontAlgn="auto" latinLnBrk="0" hangingPunct="1">
              <a:lnSpc>
                <a:spcPts val="3639"/>
              </a:lnSpc>
              <a:spcBef>
                <a:spcPts val="0"/>
              </a:spcBef>
              <a:spcAft>
                <a:spcPts val="0"/>
              </a:spcAft>
              <a:buClrTx/>
              <a:buSzTx/>
              <a:buFontTx/>
              <a:buNone/>
              <a:tabLst/>
              <a:defRPr/>
            </a:pPr>
            <a:r>
              <a:rPr kumimoji="0" lang="en-US" sz="2599" b="0" i="0" u="none" strike="noStrike" kern="1200" cap="none" spc="0" normalizeH="0" baseline="0" noProof="0" dirty="0">
                <a:ln>
                  <a:noFill/>
                </a:ln>
                <a:solidFill>
                  <a:srgbClr val="000000"/>
                </a:solidFill>
                <a:effectLst/>
                <a:uLnTx/>
                <a:uFillTx/>
                <a:latin typeface="Canva Sans Bold"/>
                <a:ea typeface="+mn-ea"/>
                <a:cs typeface="+mn-cs"/>
              </a:rPr>
              <a:t>What is the best performing team with highest score across the seasons between 2007|2008 and 2017|2018?  What strategy earns more points-'Attack’ vs ‘Defense’ attributes.</a:t>
            </a:r>
          </a:p>
          <a:p>
            <a:pPr marL="0" marR="0" lvl="0" indent="0" algn="just" defTabSz="914400" rtl="0" eaLnBrk="1" fontAlgn="auto" latinLnBrk="0" hangingPunct="1">
              <a:lnSpc>
                <a:spcPts val="3639"/>
              </a:lnSpc>
              <a:spcBef>
                <a:spcPts val="0"/>
              </a:spcBef>
              <a:spcAft>
                <a:spcPts val="0"/>
              </a:spcAft>
              <a:buClrTx/>
              <a:buSzTx/>
              <a:buFontTx/>
              <a:buNone/>
              <a:tabLst/>
              <a:defRPr/>
            </a:pPr>
            <a:endParaRPr kumimoji="0" lang="en-US" sz="2599" b="0" i="0" u="none" strike="noStrike" kern="1200" cap="none" spc="0" normalizeH="0" baseline="0" noProof="0" dirty="0">
              <a:ln>
                <a:noFill/>
              </a:ln>
              <a:solidFill>
                <a:srgbClr val="000000"/>
              </a:solidFill>
              <a:effectLst/>
              <a:uLnTx/>
              <a:uFillTx/>
              <a:latin typeface="Canva Sans Bold"/>
              <a:ea typeface="+mn-ea"/>
              <a:cs typeface="+mn-cs"/>
            </a:endParaRPr>
          </a:p>
          <a:p>
            <a:pPr marL="0" marR="0" lvl="0" indent="0" algn="just" defTabSz="914400" rtl="0" eaLnBrk="1" fontAlgn="auto" latinLnBrk="0" hangingPunct="1">
              <a:lnSpc>
                <a:spcPts val="3639"/>
              </a:lnSpc>
              <a:spcBef>
                <a:spcPts val="0"/>
              </a:spcBef>
              <a:spcAft>
                <a:spcPts val="0"/>
              </a:spcAft>
              <a:buClrTx/>
              <a:buSzTx/>
              <a:buFontTx/>
              <a:buNone/>
              <a:tabLst/>
              <a:defRPr/>
            </a:pPr>
            <a:r>
              <a:rPr kumimoji="0" lang="en-US" sz="2599" b="0" i="0" u="none" strike="noStrike" kern="1200" cap="none" spc="0" normalizeH="0" baseline="0" noProof="0" dirty="0">
                <a:ln>
                  <a:noFill/>
                </a:ln>
                <a:solidFill>
                  <a:srgbClr val="000000"/>
                </a:solidFill>
                <a:effectLst/>
                <a:uLnTx/>
                <a:uFillTx/>
                <a:latin typeface="Canva Sans Bold"/>
                <a:ea typeface="+mn-ea"/>
                <a:cs typeface="+mn-cs"/>
              </a:rPr>
              <a:t>Business Question 2:</a:t>
            </a:r>
          </a:p>
          <a:p>
            <a:pPr marL="0" marR="0" lvl="0" indent="0" algn="just" defTabSz="914400" rtl="0" eaLnBrk="1" fontAlgn="auto" latinLnBrk="0" hangingPunct="1">
              <a:lnSpc>
                <a:spcPts val="3639"/>
              </a:lnSpc>
              <a:spcBef>
                <a:spcPts val="0"/>
              </a:spcBef>
              <a:spcAft>
                <a:spcPts val="0"/>
              </a:spcAft>
              <a:buClrTx/>
              <a:buSzTx/>
              <a:buFontTx/>
              <a:buNone/>
              <a:tabLst/>
              <a:defRPr/>
            </a:pPr>
            <a:r>
              <a:rPr kumimoji="0" lang="en-US" sz="2599" b="0" i="0" u="none" strike="noStrike" kern="1200" cap="none" spc="0" normalizeH="0" baseline="0" noProof="0" dirty="0">
                <a:ln>
                  <a:noFill/>
                </a:ln>
                <a:solidFill>
                  <a:srgbClr val="000000"/>
                </a:solidFill>
                <a:effectLst/>
                <a:uLnTx/>
                <a:uFillTx/>
                <a:latin typeface="Canva Sans Bold"/>
                <a:ea typeface="+mn-ea"/>
                <a:cs typeface="+mn-cs"/>
              </a:rPr>
              <a:t>Who is the strictest referee that issued the most yellow and red cards during 2015-2018, that we need to be aware of? Over time, what’s the trend of red cards and yellow cards issued?</a:t>
            </a:r>
          </a:p>
          <a:p>
            <a:pPr marL="0" marR="0" lvl="0" indent="0" algn="just" defTabSz="914400" rtl="0" eaLnBrk="1" fontAlgn="auto" latinLnBrk="0" hangingPunct="1">
              <a:lnSpc>
                <a:spcPts val="3639"/>
              </a:lnSpc>
              <a:spcBef>
                <a:spcPts val="0"/>
              </a:spcBef>
              <a:spcAft>
                <a:spcPts val="0"/>
              </a:spcAft>
              <a:buClrTx/>
              <a:buSzTx/>
              <a:buFontTx/>
              <a:buNone/>
              <a:tabLst/>
              <a:defRPr/>
            </a:pPr>
            <a:endParaRPr kumimoji="0" lang="en-US" sz="2599" b="0" i="0" u="none" strike="noStrike" kern="1200" cap="none" spc="0" normalizeH="0" baseline="0" noProof="0" dirty="0">
              <a:ln>
                <a:noFill/>
              </a:ln>
              <a:solidFill>
                <a:srgbClr val="000000"/>
              </a:solidFill>
              <a:effectLst/>
              <a:uLnTx/>
              <a:uFillTx/>
              <a:latin typeface="Canva Sans Bold"/>
              <a:ea typeface="+mn-ea"/>
              <a:cs typeface="+mn-cs"/>
            </a:endParaRPr>
          </a:p>
          <a:p>
            <a:pPr marL="0" marR="0" lvl="0" indent="0" algn="just" defTabSz="914400" rtl="0" eaLnBrk="1" fontAlgn="auto" latinLnBrk="0" hangingPunct="1">
              <a:lnSpc>
                <a:spcPts val="3639"/>
              </a:lnSpc>
              <a:spcBef>
                <a:spcPts val="0"/>
              </a:spcBef>
              <a:spcAft>
                <a:spcPts val="0"/>
              </a:spcAft>
              <a:buClrTx/>
              <a:buSzTx/>
              <a:buFontTx/>
              <a:buNone/>
              <a:tabLst/>
              <a:defRPr/>
            </a:pPr>
            <a:r>
              <a:rPr kumimoji="0" lang="en-US" sz="2599" b="0" i="0" u="none" strike="noStrike" kern="1200" cap="none" spc="0" normalizeH="0" baseline="0" noProof="0" dirty="0">
                <a:ln>
                  <a:noFill/>
                </a:ln>
                <a:solidFill>
                  <a:srgbClr val="000000"/>
                </a:solidFill>
                <a:effectLst/>
                <a:uLnTx/>
                <a:uFillTx/>
                <a:latin typeface="Canva Sans Bold"/>
                <a:ea typeface="+mn-ea"/>
                <a:cs typeface="+mn-cs"/>
              </a:rPr>
              <a:t>Business Question 3:</a:t>
            </a:r>
          </a:p>
          <a:p>
            <a:pPr marL="0" marR="0" lvl="0" indent="0" algn="just" defTabSz="914400" rtl="0" eaLnBrk="1" fontAlgn="auto" latinLnBrk="0" hangingPunct="1">
              <a:lnSpc>
                <a:spcPts val="3639"/>
              </a:lnSpc>
              <a:spcBef>
                <a:spcPts val="0"/>
              </a:spcBef>
              <a:spcAft>
                <a:spcPts val="0"/>
              </a:spcAft>
              <a:buClrTx/>
              <a:buSzTx/>
              <a:buFontTx/>
              <a:buNone/>
              <a:tabLst/>
              <a:defRPr/>
            </a:pPr>
            <a:r>
              <a:rPr kumimoji="0" lang="en-US" sz="2599" b="0" i="0" u="none" strike="noStrike" kern="1200" cap="none" spc="0" normalizeH="0" baseline="0" noProof="0" dirty="0">
                <a:ln>
                  <a:noFill/>
                </a:ln>
                <a:solidFill>
                  <a:srgbClr val="000000"/>
                </a:solidFill>
                <a:effectLst/>
                <a:uLnTx/>
                <a:uFillTx/>
                <a:latin typeface="Canva Sans Bold"/>
                <a:ea typeface="+mn-ea"/>
                <a:cs typeface="+mn-cs"/>
              </a:rPr>
              <a:t>What is the total points of each team across 21 seasons? How does the corner kick effect the team’s total points? What is the relationship between these attributes? </a:t>
            </a:r>
          </a:p>
          <a:p>
            <a:pPr marL="0" marR="0" lvl="0" indent="0" algn="just" defTabSz="914400" rtl="0" eaLnBrk="1" fontAlgn="auto" latinLnBrk="0" hangingPunct="1">
              <a:lnSpc>
                <a:spcPts val="3639"/>
              </a:lnSpc>
              <a:spcBef>
                <a:spcPts val="0"/>
              </a:spcBef>
              <a:spcAft>
                <a:spcPts val="0"/>
              </a:spcAft>
              <a:buClrTx/>
              <a:buSzTx/>
              <a:buFontTx/>
              <a:buNone/>
              <a:tabLst/>
              <a:defRPr/>
            </a:pPr>
            <a:endParaRPr kumimoji="0" lang="en-US" sz="2599" b="0" i="0" u="none" strike="noStrike" kern="1200" cap="none" spc="0" normalizeH="0" baseline="0" noProof="0" dirty="0">
              <a:ln>
                <a:noFill/>
              </a:ln>
              <a:solidFill>
                <a:srgbClr val="000000"/>
              </a:solidFill>
              <a:effectLst/>
              <a:uLnTx/>
              <a:uFillTx/>
              <a:latin typeface="Canva Sans Bold"/>
              <a:ea typeface="+mn-ea"/>
              <a:cs typeface="+mn-cs"/>
            </a:endParaRPr>
          </a:p>
          <a:p>
            <a:pPr marL="0" marR="0" lvl="0" indent="0" algn="just" defTabSz="914400" rtl="0" eaLnBrk="1" fontAlgn="auto" latinLnBrk="0" hangingPunct="1">
              <a:lnSpc>
                <a:spcPts val="3639"/>
              </a:lnSpc>
              <a:spcBef>
                <a:spcPts val="0"/>
              </a:spcBef>
              <a:spcAft>
                <a:spcPts val="0"/>
              </a:spcAft>
              <a:buClrTx/>
              <a:buSzTx/>
              <a:buFontTx/>
              <a:buNone/>
              <a:tabLst/>
              <a:defRPr/>
            </a:pPr>
            <a:endParaRPr kumimoji="0" lang="en-US" sz="2599" b="0" i="0" u="none" strike="noStrike" kern="1200" cap="none" spc="0" normalizeH="0" baseline="0" noProof="0" dirty="0">
              <a:ln>
                <a:noFill/>
              </a:ln>
              <a:solidFill>
                <a:srgbClr val="000000"/>
              </a:solidFill>
              <a:effectLst/>
              <a:uLnTx/>
              <a:uFillTx/>
              <a:latin typeface="Canva Sans Bold"/>
              <a:ea typeface="+mn-ea"/>
              <a:cs typeface="+mn-cs"/>
            </a:endParaRPr>
          </a:p>
          <a:p>
            <a:pPr marL="0" marR="0" lvl="0" indent="0" algn="just" defTabSz="914400" rtl="0" eaLnBrk="1" fontAlgn="auto" latinLnBrk="0" hangingPunct="1">
              <a:lnSpc>
                <a:spcPts val="3639"/>
              </a:lnSpc>
              <a:spcBef>
                <a:spcPts val="0"/>
              </a:spcBef>
              <a:spcAft>
                <a:spcPts val="0"/>
              </a:spcAft>
              <a:buClrTx/>
              <a:buSzTx/>
              <a:buFontTx/>
              <a:buNone/>
              <a:tabLst/>
              <a:defRPr/>
            </a:pPr>
            <a:r>
              <a:rPr kumimoji="0" lang="en-US" sz="2599" b="0" i="0" u="none" strike="noStrike" kern="1200" cap="none" spc="0" normalizeH="0" baseline="0" noProof="0" dirty="0">
                <a:ln>
                  <a:noFill/>
                </a:ln>
                <a:solidFill>
                  <a:srgbClr val="000000"/>
                </a:solidFill>
                <a:effectLst/>
                <a:uLnTx/>
                <a:uFillTx/>
                <a:latin typeface="Canva Sans Bold"/>
                <a:ea typeface="+mn-ea"/>
                <a:cs typeface="+mn-cs"/>
              </a:rPr>
              <a:t>Business Question 4:</a:t>
            </a:r>
          </a:p>
          <a:p>
            <a:pPr marL="0" marR="0" lvl="0" indent="0" algn="just" defTabSz="914400" rtl="0" eaLnBrk="1" fontAlgn="auto" latinLnBrk="0" hangingPunct="1">
              <a:lnSpc>
                <a:spcPts val="3639"/>
              </a:lnSpc>
              <a:spcBef>
                <a:spcPts val="0"/>
              </a:spcBef>
              <a:spcAft>
                <a:spcPts val="0"/>
              </a:spcAft>
              <a:buClrTx/>
              <a:buSzTx/>
              <a:buFontTx/>
              <a:buNone/>
              <a:tabLst/>
              <a:defRPr/>
            </a:pPr>
            <a:r>
              <a:rPr kumimoji="0" lang="en-US" sz="2599" b="0" i="0" u="none" strike="noStrike" kern="1200" cap="none" spc="0" normalizeH="0" baseline="0" noProof="0" dirty="0">
                <a:ln>
                  <a:noFill/>
                </a:ln>
                <a:solidFill>
                  <a:srgbClr val="000000"/>
                </a:solidFill>
                <a:effectLst/>
                <a:uLnTx/>
                <a:uFillTx/>
                <a:latin typeface="Canva Sans Bold"/>
                <a:ea typeface="+mn-ea"/>
                <a:cs typeface="+mn-cs"/>
              </a:rPr>
              <a:t>Which team had received the highest number of yellow cards during the season 2017-2018 and under which referee did they receive them from? From this, we can advise certain teams to play more conservatively in future games when they are assigned these referees.</a:t>
            </a:r>
          </a:p>
        </p:txBody>
      </p:sp>
    </p:spTree>
    <p:extLst>
      <p:ext uri="{BB962C8B-B14F-4D97-AF65-F5344CB8AC3E}">
        <p14:creationId xmlns:p14="http://schemas.microsoft.com/office/powerpoint/2010/main" val="4025375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AC0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34259">
            <a:off x="14740950" y="-1511334"/>
            <a:ext cx="4067992" cy="4067992"/>
          </a:xfrm>
          <a:prstGeom prst="rect">
            <a:avLst/>
          </a:prstGeom>
        </p:spPr>
      </p:pic>
      <p:sp>
        <p:nvSpPr>
          <p:cNvPr id="3" name="TextBox 3"/>
          <p:cNvSpPr txBox="1"/>
          <p:nvPr/>
        </p:nvSpPr>
        <p:spPr>
          <a:xfrm>
            <a:off x="2586709" y="867418"/>
            <a:ext cx="11664697" cy="1403350"/>
          </a:xfrm>
          <a:prstGeom prst="rect">
            <a:avLst/>
          </a:prstGeom>
        </p:spPr>
        <p:txBody>
          <a:bodyPr lIns="0" tIns="0" rIns="0" bIns="0" rtlCol="0" anchor="t">
            <a:spAutoFit/>
          </a:bodyPr>
          <a:lstStyle/>
          <a:p>
            <a:pPr algn="ctr">
              <a:lnSpc>
                <a:spcPts val="5600"/>
              </a:lnSpc>
            </a:pPr>
            <a:r>
              <a:rPr lang="en-US" sz="4000">
                <a:solidFill>
                  <a:srgbClr val="000000"/>
                </a:solidFill>
                <a:latin typeface="Norwester Bold"/>
              </a:rPr>
              <a:t>Concerns &amp; challenges with data and expected modifications.</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54562"/>
            <a:ext cx="2061669" cy="1948277"/>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0072" y="602626"/>
            <a:ext cx="757257" cy="72008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22876" b="82469"/>
          <a:stretch>
            <a:fillRect/>
          </a:stretch>
        </p:blipFill>
        <p:spPr>
          <a:xfrm>
            <a:off x="4123618" y="9925799"/>
            <a:ext cx="1444168" cy="312747"/>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934259">
            <a:off x="-1331172" y="8082872"/>
            <a:ext cx="3685854" cy="3685854"/>
          </a:xfrm>
          <a:prstGeom prst="rect">
            <a:avLst/>
          </a:prstGeom>
        </p:spPr>
      </p:pic>
      <p:sp>
        <p:nvSpPr>
          <p:cNvPr id="8" name="TextBox 8"/>
          <p:cNvSpPr txBox="1"/>
          <p:nvPr/>
        </p:nvSpPr>
        <p:spPr>
          <a:xfrm>
            <a:off x="2061669" y="2746065"/>
            <a:ext cx="13544655" cy="5498621"/>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Canva Sans Bold"/>
              </a:rPr>
              <a:t>The variable description is insufficient for possible values    recorded under the attribute_1 column, may not be easily   understandable for those who do not follow soccer.              </a:t>
            </a:r>
          </a:p>
          <a:p>
            <a:pPr marL="734059" lvl="1" indent="-367030" algn="just">
              <a:lnSpc>
                <a:spcPts val="4759"/>
              </a:lnSpc>
              <a:buFont typeface="Arial"/>
              <a:buChar char="•"/>
            </a:pPr>
            <a:r>
              <a:rPr lang="en-US" sz="3399" dirty="0">
                <a:solidFill>
                  <a:srgbClr val="000000"/>
                </a:solidFill>
                <a:latin typeface="Canva Sans Bold"/>
              </a:rPr>
              <a:t>Large data set with 335,160 rows, we anticipate more           processing time for wrangling and data analysis.                     </a:t>
            </a:r>
          </a:p>
          <a:p>
            <a:pPr marL="734059" lvl="1" indent="-367030" algn="just">
              <a:lnSpc>
                <a:spcPts val="4759"/>
              </a:lnSpc>
              <a:buFont typeface="Arial"/>
              <a:buChar char="•"/>
            </a:pPr>
            <a:r>
              <a:rPr lang="en-US" sz="3399" dirty="0">
                <a:solidFill>
                  <a:srgbClr val="000000"/>
                </a:solidFill>
                <a:latin typeface="Canva Sans Bold"/>
              </a:rPr>
              <a:t>Filter out attributes that are identical (here, </a:t>
            </a:r>
            <a:r>
              <a:rPr lang="en-US" sz="3399" dirty="0" err="1">
                <a:solidFill>
                  <a:srgbClr val="000000"/>
                </a:solidFill>
                <a:latin typeface="Canva Sans Bold"/>
              </a:rPr>
              <a:t>date_for_season</a:t>
            </a:r>
            <a:r>
              <a:rPr lang="en-US" sz="3399" dirty="0">
                <a:solidFill>
                  <a:srgbClr val="000000"/>
                </a:solidFill>
                <a:latin typeface="Canva Sans Bold"/>
              </a:rPr>
              <a:t> </a:t>
            </a:r>
          </a:p>
          <a:p>
            <a:pPr algn="just">
              <a:lnSpc>
                <a:spcPts val="4759"/>
              </a:lnSpc>
            </a:pPr>
            <a:r>
              <a:rPr lang="en-US" sz="3399" dirty="0">
                <a:solidFill>
                  <a:srgbClr val="000000"/>
                </a:solidFill>
                <a:latin typeface="Canva Sans Bold"/>
              </a:rPr>
              <a:t>       and date are identical, so the size of the dataset is reduced    </a:t>
            </a:r>
          </a:p>
          <a:p>
            <a:pPr algn="just">
              <a:lnSpc>
                <a:spcPts val="4759"/>
              </a:lnSpc>
            </a:pPr>
            <a:r>
              <a:rPr lang="en-US" sz="3399" dirty="0">
                <a:solidFill>
                  <a:srgbClr val="000000"/>
                </a:solidFill>
                <a:latin typeface="Canva Sans Bold"/>
              </a:rPr>
              <a:t>       by removing the </a:t>
            </a:r>
            <a:r>
              <a:rPr lang="en-US" sz="3399" dirty="0" err="1">
                <a:solidFill>
                  <a:srgbClr val="000000"/>
                </a:solidFill>
                <a:latin typeface="Canva Sans Bold"/>
              </a:rPr>
              <a:t>date_for_season</a:t>
            </a:r>
            <a:r>
              <a:rPr lang="en-US" sz="3399" dirty="0">
                <a:solidFill>
                  <a:srgbClr val="000000"/>
                </a:solidFill>
                <a:latin typeface="Canva Sans Bold"/>
              </a:rPr>
              <a:t> column).</a:t>
            </a:r>
            <a:r>
              <a:rPr lang="en-US" sz="3399" dirty="0">
                <a:solidFill>
                  <a:srgbClr val="000000"/>
                </a:solidFill>
                <a:latin typeface="Canva Sans"/>
              </a:rPr>
              <a:t>                          </a:t>
            </a:r>
          </a:p>
          <a:p>
            <a:pPr algn="just">
              <a:lnSpc>
                <a:spcPts val="4759"/>
              </a:lnSpc>
            </a:pPr>
            <a:endParaRPr lang="en-US" sz="3399" dirty="0">
              <a:solidFill>
                <a:srgbClr val="000000"/>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2B2E"/>
        </a:solidFill>
        <a:effectLst/>
      </p:bgPr>
    </p:bg>
    <p:spTree>
      <p:nvGrpSpPr>
        <p:cNvPr id="1" name=""/>
        <p:cNvGrpSpPr/>
        <p:nvPr/>
      </p:nvGrpSpPr>
      <p:grpSpPr>
        <a:xfrm>
          <a:off x="0" y="0"/>
          <a:ext cx="0" cy="0"/>
          <a:chOff x="0" y="0"/>
          <a:chExt cx="0" cy="0"/>
        </a:xfrm>
      </p:grpSpPr>
      <p:sp>
        <p:nvSpPr>
          <p:cNvPr id="2" name="AutoShape 2"/>
          <p:cNvSpPr/>
          <p:nvPr/>
        </p:nvSpPr>
        <p:spPr>
          <a:xfrm>
            <a:off x="0" y="-630499"/>
            <a:ext cx="9859273" cy="11647549"/>
          </a:xfrm>
          <a:prstGeom prst="rect">
            <a:avLst/>
          </a:prstGeom>
          <a:solidFill>
            <a:srgbClr val="86EAE9">
              <a:alpha val="4706"/>
            </a:srgbClr>
          </a:solidFill>
        </p:spPr>
      </p:sp>
      <p:grpSp>
        <p:nvGrpSpPr>
          <p:cNvPr id="3" name="Group 3"/>
          <p:cNvGrpSpPr/>
          <p:nvPr/>
        </p:nvGrpSpPr>
        <p:grpSpPr>
          <a:xfrm>
            <a:off x="-342243" y="3596314"/>
            <a:ext cx="2082189" cy="947590"/>
            <a:chOff x="0" y="0"/>
            <a:chExt cx="7245335" cy="3230880"/>
          </a:xfrm>
        </p:grpSpPr>
        <p:sp>
          <p:nvSpPr>
            <p:cNvPr id="4" name="Freeform 4"/>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3EDAD8"/>
            </a:solidFill>
          </p:spPr>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751" y="3615058"/>
            <a:ext cx="776446" cy="776446"/>
          </a:xfrm>
          <a:prstGeom prst="rect">
            <a:avLst/>
          </a:prstGeom>
        </p:spPr>
      </p:pic>
      <p:grpSp>
        <p:nvGrpSpPr>
          <p:cNvPr id="6" name="Group 6"/>
          <p:cNvGrpSpPr/>
          <p:nvPr/>
        </p:nvGrpSpPr>
        <p:grpSpPr>
          <a:xfrm>
            <a:off x="-342243" y="7911808"/>
            <a:ext cx="2082189" cy="947590"/>
            <a:chOff x="0" y="0"/>
            <a:chExt cx="7245335" cy="3230880"/>
          </a:xfrm>
        </p:grpSpPr>
        <p:sp>
          <p:nvSpPr>
            <p:cNvPr id="7" name="Freeform 7"/>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2C92D5"/>
            </a:solidFill>
          </p:spPr>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8228" y="7933090"/>
            <a:ext cx="835492" cy="835492"/>
          </a:xfrm>
          <a:prstGeom prst="rect">
            <a:avLst/>
          </a:prstGeom>
        </p:spPr>
      </p:pic>
      <p:grpSp>
        <p:nvGrpSpPr>
          <p:cNvPr id="9" name="Group 9"/>
          <p:cNvGrpSpPr/>
          <p:nvPr/>
        </p:nvGrpSpPr>
        <p:grpSpPr>
          <a:xfrm>
            <a:off x="-342243" y="5771085"/>
            <a:ext cx="2082189" cy="947590"/>
            <a:chOff x="0" y="0"/>
            <a:chExt cx="7245335" cy="3230880"/>
          </a:xfrm>
        </p:grpSpPr>
        <p:sp>
          <p:nvSpPr>
            <p:cNvPr id="10" name="Freeform 10"/>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37C9EF"/>
            </a:solidFill>
          </p:spPr>
        </p:sp>
      </p:grpSp>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925" y="5630831"/>
            <a:ext cx="1228098" cy="1228098"/>
          </a:xfrm>
          <a:prstGeom prst="rect">
            <a:avLst/>
          </a:prstGeom>
        </p:spPr>
      </p:pic>
      <p:sp>
        <p:nvSpPr>
          <p:cNvPr id="12" name="TextBox 12"/>
          <p:cNvSpPr txBox="1"/>
          <p:nvPr/>
        </p:nvSpPr>
        <p:spPr>
          <a:xfrm>
            <a:off x="2151348" y="1396516"/>
            <a:ext cx="14757801" cy="1541145"/>
          </a:xfrm>
          <a:prstGeom prst="rect">
            <a:avLst/>
          </a:prstGeom>
        </p:spPr>
        <p:txBody>
          <a:bodyPr lIns="0" tIns="0" rIns="0" bIns="0" rtlCol="0" anchor="t">
            <a:spAutoFit/>
          </a:bodyPr>
          <a:lstStyle/>
          <a:p>
            <a:pPr algn="just">
              <a:lnSpc>
                <a:spcPts val="4199"/>
              </a:lnSpc>
            </a:pPr>
            <a:r>
              <a:rPr lang="en-US" sz="2799" spc="55">
                <a:solidFill>
                  <a:srgbClr val="F4EAD8"/>
                </a:solidFill>
                <a:latin typeface="Aileron Regular"/>
              </a:rPr>
              <a:t>Based on the sports attributes, the columns are renamed for clear description of data.</a:t>
            </a:r>
          </a:p>
          <a:p>
            <a:pPr algn="just">
              <a:lnSpc>
                <a:spcPts val="4199"/>
              </a:lnSpc>
            </a:pPr>
            <a:r>
              <a:rPr lang="en-US" sz="2799" spc="55">
                <a:solidFill>
                  <a:srgbClr val="F4EAD8"/>
                </a:solidFill>
                <a:latin typeface="Aileron Regular"/>
              </a:rPr>
              <a:t>Filter necessary attributes, extract the unique games from the dataset and consider the game_id_key as the primary key, to look at distinct values in the columns.</a:t>
            </a:r>
          </a:p>
        </p:txBody>
      </p:sp>
      <p:sp>
        <p:nvSpPr>
          <p:cNvPr id="13" name="TextBox 13"/>
          <p:cNvSpPr txBox="1"/>
          <p:nvPr/>
        </p:nvSpPr>
        <p:spPr>
          <a:xfrm>
            <a:off x="2151348" y="3538858"/>
            <a:ext cx="14757801" cy="1017270"/>
          </a:xfrm>
          <a:prstGeom prst="rect">
            <a:avLst/>
          </a:prstGeom>
        </p:spPr>
        <p:txBody>
          <a:bodyPr lIns="0" tIns="0" rIns="0" bIns="0" rtlCol="0" anchor="t">
            <a:spAutoFit/>
          </a:bodyPr>
          <a:lstStyle/>
          <a:p>
            <a:pPr algn="just">
              <a:lnSpc>
                <a:spcPts val="4199"/>
              </a:lnSpc>
            </a:pPr>
            <a:r>
              <a:rPr lang="en-US" sz="2799" spc="55">
                <a:solidFill>
                  <a:srgbClr val="F4EAD8"/>
                </a:solidFill>
                <a:latin typeface="Aileron Regular"/>
              </a:rPr>
              <a:t>Create a new dataframe with unique games and create new columns that corresponds to the count of home team and away team attributes.</a:t>
            </a:r>
          </a:p>
        </p:txBody>
      </p:sp>
      <p:sp>
        <p:nvSpPr>
          <p:cNvPr id="14" name="TextBox 14"/>
          <p:cNvSpPr txBox="1"/>
          <p:nvPr/>
        </p:nvSpPr>
        <p:spPr>
          <a:xfrm>
            <a:off x="2151348" y="5554631"/>
            <a:ext cx="15107952" cy="2065020"/>
          </a:xfrm>
          <a:prstGeom prst="rect">
            <a:avLst/>
          </a:prstGeom>
        </p:spPr>
        <p:txBody>
          <a:bodyPr lIns="0" tIns="0" rIns="0" bIns="0" rtlCol="0" anchor="t">
            <a:spAutoFit/>
          </a:bodyPr>
          <a:lstStyle/>
          <a:p>
            <a:pPr algn="just">
              <a:lnSpc>
                <a:spcPts val="4199"/>
              </a:lnSpc>
            </a:pPr>
            <a:r>
              <a:rPr lang="en-US" sz="2799" spc="55">
                <a:solidFill>
                  <a:srgbClr val="F4EAD8"/>
                </a:solidFill>
                <a:latin typeface="Aileron Regular"/>
              </a:rPr>
              <a:t>Continue to clean the data by removing the column date_for_season, as the column date and date_for_season are identical. Additional columns like year, month, month_no, day, and month_name, do not add any unique attributes and will not improve our data analysis.</a:t>
            </a:r>
          </a:p>
          <a:p>
            <a:pPr algn="just">
              <a:lnSpc>
                <a:spcPts val="4199"/>
              </a:lnSpc>
            </a:pPr>
            <a:endParaRPr lang="en-US" sz="2799" spc="55">
              <a:solidFill>
                <a:srgbClr val="F4EAD8"/>
              </a:solidFill>
              <a:latin typeface="Aileron Regular"/>
            </a:endParaRPr>
          </a:p>
        </p:txBody>
      </p:sp>
      <p:sp>
        <p:nvSpPr>
          <p:cNvPr id="15" name="TextBox 15"/>
          <p:cNvSpPr txBox="1"/>
          <p:nvPr/>
        </p:nvSpPr>
        <p:spPr>
          <a:xfrm>
            <a:off x="2151348" y="7610765"/>
            <a:ext cx="15107952" cy="2065020"/>
          </a:xfrm>
          <a:prstGeom prst="rect">
            <a:avLst/>
          </a:prstGeom>
        </p:spPr>
        <p:txBody>
          <a:bodyPr lIns="0" tIns="0" rIns="0" bIns="0" rtlCol="0" anchor="t">
            <a:spAutoFit/>
          </a:bodyPr>
          <a:lstStyle/>
          <a:p>
            <a:pPr algn="just">
              <a:lnSpc>
                <a:spcPts val="4199"/>
              </a:lnSpc>
            </a:pPr>
            <a:r>
              <a:rPr lang="en-US" sz="2799" spc="55">
                <a:solidFill>
                  <a:srgbClr val="F4EAD8"/>
                </a:solidFill>
                <a:latin typeface="Aileron Regular"/>
              </a:rPr>
              <a:t>Split the date column, into three parts to extract the day, month, and year of a game and reduce the size of the data. Upload and examine the final dataset by Unix command-line tools with 335,160 records and 9 attributes.</a:t>
            </a:r>
          </a:p>
          <a:p>
            <a:pPr algn="just">
              <a:lnSpc>
                <a:spcPts val="4199"/>
              </a:lnSpc>
            </a:pPr>
            <a:endParaRPr lang="en-US" sz="2799" spc="55">
              <a:solidFill>
                <a:srgbClr val="F4EAD8"/>
              </a:solidFill>
              <a:latin typeface="Aileron Regular"/>
            </a:endParaRPr>
          </a:p>
        </p:txBody>
      </p:sp>
      <p:grpSp>
        <p:nvGrpSpPr>
          <p:cNvPr id="16" name="Group 16"/>
          <p:cNvGrpSpPr/>
          <p:nvPr/>
        </p:nvGrpSpPr>
        <p:grpSpPr>
          <a:xfrm>
            <a:off x="13670847" y="291295"/>
            <a:ext cx="4276799" cy="1043259"/>
            <a:chOff x="0" y="0"/>
            <a:chExt cx="5702398" cy="1391012"/>
          </a:xfrm>
        </p:grpSpPr>
        <p:sp>
          <p:nvSpPr>
            <p:cNvPr id="17" name="TextBox 17"/>
            <p:cNvSpPr txBox="1"/>
            <p:nvPr/>
          </p:nvSpPr>
          <p:spPr>
            <a:xfrm>
              <a:off x="0" y="-9525"/>
              <a:ext cx="5702398" cy="813857"/>
            </a:xfrm>
            <a:prstGeom prst="rect">
              <a:avLst/>
            </a:prstGeom>
          </p:spPr>
          <p:txBody>
            <a:bodyPr lIns="0" tIns="0" rIns="0" bIns="0" rtlCol="0" anchor="t">
              <a:spAutoFit/>
            </a:bodyPr>
            <a:lstStyle/>
            <a:p>
              <a:pPr algn="r">
                <a:lnSpc>
                  <a:spcPts val="4895"/>
                </a:lnSpc>
              </a:pPr>
              <a:endParaRPr/>
            </a:p>
          </p:txBody>
        </p:sp>
        <p:sp>
          <p:nvSpPr>
            <p:cNvPr id="18" name="AutoShape 18"/>
            <p:cNvSpPr/>
            <p:nvPr/>
          </p:nvSpPr>
          <p:spPr>
            <a:xfrm>
              <a:off x="4974141" y="1160468"/>
              <a:ext cx="728257" cy="230544"/>
            </a:xfrm>
            <a:prstGeom prst="rect">
              <a:avLst/>
            </a:prstGeom>
            <a:solidFill>
              <a:srgbClr val="3EDAD8"/>
            </a:solidFill>
          </p:spPr>
        </p:sp>
      </p:grpSp>
      <p:grpSp>
        <p:nvGrpSpPr>
          <p:cNvPr id="19" name="Group 19"/>
          <p:cNvGrpSpPr/>
          <p:nvPr/>
        </p:nvGrpSpPr>
        <p:grpSpPr>
          <a:xfrm>
            <a:off x="-342243" y="1417844"/>
            <a:ext cx="2082189" cy="947590"/>
            <a:chOff x="0" y="0"/>
            <a:chExt cx="7245335" cy="3230880"/>
          </a:xfrm>
        </p:grpSpPr>
        <p:sp>
          <p:nvSpPr>
            <p:cNvPr id="20" name="Freeform 20"/>
            <p:cNvSpPr/>
            <p:nvPr/>
          </p:nvSpPr>
          <p:spPr>
            <a:xfrm>
              <a:off x="5080" y="12700"/>
              <a:ext cx="7230095" cy="3205480"/>
            </a:xfrm>
            <a:custGeom>
              <a:avLst/>
              <a:gdLst/>
              <a:ahLst/>
              <a:cxnLst/>
              <a:rect l="l" t="t" r="r" b="b"/>
              <a:pathLst>
                <a:path w="7230095" h="3205480">
                  <a:moveTo>
                    <a:pt x="6440155" y="3205480"/>
                  </a:moveTo>
                  <a:lnTo>
                    <a:pt x="0" y="3205480"/>
                  </a:lnTo>
                  <a:lnTo>
                    <a:pt x="791210" y="1602740"/>
                  </a:lnTo>
                  <a:lnTo>
                    <a:pt x="0" y="0"/>
                  </a:lnTo>
                  <a:lnTo>
                    <a:pt x="6440155" y="0"/>
                  </a:lnTo>
                  <a:lnTo>
                    <a:pt x="7230095" y="1602740"/>
                  </a:lnTo>
                  <a:lnTo>
                    <a:pt x="6440155" y="3205480"/>
                  </a:lnTo>
                  <a:close/>
                </a:path>
              </a:pathLst>
            </a:custGeom>
            <a:solidFill>
              <a:srgbClr val="86EAE9"/>
            </a:solidFill>
          </p:spPr>
        </p:sp>
      </p:grpSp>
      <p:pic>
        <p:nvPicPr>
          <p:cNvPr id="21" name="Picture 2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7050" y="1472716"/>
            <a:ext cx="837847" cy="837847"/>
          </a:xfrm>
          <a:prstGeom prst="rect">
            <a:avLst/>
          </a:prstGeom>
        </p:spPr>
      </p:pic>
      <p:sp>
        <p:nvSpPr>
          <p:cNvPr id="22" name="TextBox 22"/>
          <p:cNvSpPr txBox="1"/>
          <p:nvPr/>
        </p:nvSpPr>
        <p:spPr>
          <a:xfrm>
            <a:off x="10526048" y="196045"/>
            <a:ext cx="7421364" cy="828983"/>
          </a:xfrm>
          <a:prstGeom prst="rect">
            <a:avLst/>
          </a:prstGeom>
        </p:spPr>
        <p:txBody>
          <a:bodyPr lIns="0" tIns="0" rIns="0" bIns="0" rtlCol="0" anchor="t">
            <a:spAutoFit/>
          </a:bodyPr>
          <a:lstStyle/>
          <a:p>
            <a:pPr algn="ctr">
              <a:lnSpc>
                <a:spcPts val="6808"/>
              </a:lnSpc>
            </a:pPr>
            <a:r>
              <a:rPr lang="en-US" sz="4862">
                <a:solidFill>
                  <a:srgbClr val="FFF2E5"/>
                </a:solidFill>
                <a:latin typeface="Canva Sans"/>
              </a:rPr>
              <a:t>ASK 2 DATA WRANGLING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A10B"/>
        </a:solidFill>
        <a:effectLst/>
      </p:bgPr>
    </p:bg>
    <p:spTree>
      <p:nvGrpSpPr>
        <p:cNvPr id="1" name=""/>
        <p:cNvGrpSpPr/>
        <p:nvPr/>
      </p:nvGrpSpPr>
      <p:grpSpPr>
        <a:xfrm>
          <a:off x="0" y="0"/>
          <a:ext cx="0" cy="0"/>
          <a:chOff x="0" y="0"/>
          <a:chExt cx="0" cy="0"/>
        </a:xfrm>
      </p:grpSpPr>
      <p:sp>
        <p:nvSpPr>
          <p:cNvPr id="2" name="AutoShape 2"/>
          <p:cNvSpPr/>
          <p:nvPr/>
        </p:nvSpPr>
        <p:spPr>
          <a:xfrm>
            <a:off x="-294888" y="1176338"/>
            <a:ext cx="18877775" cy="0"/>
          </a:xfrm>
          <a:prstGeom prst="line">
            <a:avLst/>
          </a:prstGeom>
          <a:ln w="85725" cap="rnd">
            <a:solidFill>
              <a:srgbClr val="231F20"/>
            </a:solidFill>
            <a:prstDash val="solid"/>
            <a:headEnd type="none" w="sm" len="sm"/>
            <a:tailEnd type="none" w="sm" len="sm"/>
          </a:ln>
        </p:spPr>
      </p:sp>
      <p:grpSp>
        <p:nvGrpSpPr>
          <p:cNvPr id="3" name="Group 3"/>
          <p:cNvGrpSpPr/>
          <p:nvPr/>
        </p:nvGrpSpPr>
        <p:grpSpPr>
          <a:xfrm>
            <a:off x="160109" y="255359"/>
            <a:ext cx="1737182" cy="1737182"/>
            <a:chOff x="0" y="0"/>
            <a:chExt cx="2316243" cy="2316243"/>
          </a:xfrm>
        </p:grpSpPr>
        <p:grpSp>
          <p:nvGrpSpPr>
            <p:cNvPr id="4" name="Group 4"/>
            <p:cNvGrpSpPr/>
            <p:nvPr/>
          </p:nvGrpSpPr>
          <p:grpSpPr>
            <a:xfrm>
              <a:off x="0" y="0"/>
              <a:ext cx="2316243" cy="231624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5529" y="222385"/>
              <a:ext cx="1885185" cy="1871474"/>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6036" y="813811"/>
              <a:ext cx="724172" cy="688622"/>
            </a:xfrm>
            <a:prstGeom prst="rect">
              <a:avLst/>
            </a:prstGeom>
          </p:spPr>
        </p:pic>
      </p:grpSp>
      <p:pic>
        <p:nvPicPr>
          <p:cNvPr id="8" name="Picture 8"/>
          <p:cNvPicPr>
            <a:picLocks noChangeAspect="1"/>
          </p:cNvPicPr>
          <p:nvPr/>
        </p:nvPicPr>
        <p:blipFill>
          <a:blip r:embed="rId6"/>
          <a:srcRect/>
          <a:stretch>
            <a:fillRect/>
          </a:stretch>
        </p:blipFill>
        <p:spPr>
          <a:xfrm>
            <a:off x="668491" y="3305938"/>
            <a:ext cx="5067554" cy="6549169"/>
          </a:xfrm>
          <a:prstGeom prst="rect">
            <a:avLst/>
          </a:prstGeom>
        </p:spPr>
      </p:pic>
      <p:pic>
        <p:nvPicPr>
          <p:cNvPr id="9" name="Picture 9"/>
          <p:cNvPicPr>
            <a:picLocks noChangeAspect="1"/>
          </p:cNvPicPr>
          <p:nvPr/>
        </p:nvPicPr>
        <p:blipFill>
          <a:blip r:embed="rId7"/>
          <a:srcRect/>
          <a:stretch>
            <a:fillRect/>
          </a:stretch>
        </p:blipFill>
        <p:spPr>
          <a:xfrm>
            <a:off x="6410556" y="3305938"/>
            <a:ext cx="11877444" cy="4045216"/>
          </a:xfrm>
          <a:prstGeom prst="rect">
            <a:avLst/>
          </a:prstGeom>
        </p:spPr>
      </p:pic>
      <p:sp>
        <p:nvSpPr>
          <p:cNvPr id="10" name="TextBox 10"/>
          <p:cNvSpPr txBox="1"/>
          <p:nvPr/>
        </p:nvSpPr>
        <p:spPr>
          <a:xfrm>
            <a:off x="1846410" y="434975"/>
            <a:ext cx="14595181" cy="738505"/>
          </a:xfrm>
          <a:prstGeom prst="rect">
            <a:avLst/>
          </a:prstGeom>
        </p:spPr>
        <p:txBody>
          <a:bodyPr lIns="0" tIns="0" rIns="0" bIns="0" rtlCol="0" anchor="t">
            <a:spAutoFit/>
          </a:bodyPr>
          <a:lstStyle/>
          <a:p>
            <a:pPr algn="ctr">
              <a:lnSpc>
                <a:spcPts val="6019"/>
              </a:lnSpc>
            </a:pPr>
            <a:r>
              <a:rPr lang="en-US" sz="4299">
                <a:solidFill>
                  <a:srgbClr val="000000"/>
                </a:solidFill>
                <a:latin typeface="Alegreya Bold"/>
              </a:rPr>
              <a:t>DIMENSIONAL MODELLING</a:t>
            </a:r>
          </a:p>
        </p:txBody>
      </p:sp>
      <p:sp>
        <p:nvSpPr>
          <p:cNvPr id="11" name="TextBox 11"/>
          <p:cNvSpPr txBox="1"/>
          <p:nvPr/>
        </p:nvSpPr>
        <p:spPr>
          <a:xfrm>
            <a:off x="1690720" y="2148542"/>
            <a:ext cx="3871880" cy="896620"/>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Alatsi"/>
              </a:rPr>
              <a:t>FROM THIS</a:t>
            </a:r>
          </a:p>
        </p:txBody>
      </p:sp>
      <p:sp>
        <p:nvSpPr>
          <p:cNvPr id="12" name="TextBox 12"/>
          <p:cNvSpPr txBox="1"/>
          <p:nvPr/>
        </p:nvSpPr>
        <p:spPr>
          <a:xfrm>
            <a:off x="11114475" y="2148542"/>
            <a:ext cx="3571974" cy="896620"/>
          </a:xfrm>
          <a:prstGeom prst="rect">
            <a:avLst/>
          </a:prstGeom>
        </p:spPr>
        <p:txBody>
          <a:bodyPr lIns="0" tIns="0" rIns="0" bIns="0" rtlCol="0" anchor="t">
            <a:spAutoFit/>
          </a:bodyPr>
          <a:lstStyle/>
          <a:p>
            <a:pPr algn="ctr">
              <a:lnSpc>
                <a:spcPts val="7279"/>
              </a:lnSpc>
            </a:pPr>
            <a:r>
              <a:rPr lang="en-US" sz="5199">
                <a:solidFill>
                  <a:srgbClr val="000000"/>
                </a:solidFill>
                <a:latin typeface="Alatsi"/>
              </a:rPr>
              <a:t>TO THIS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2540046" y="665263"/>
            <a:ext cx="18288000" cy="12333761"/>
            <a:chOff x="0" y="0"/>
            <a:chExt cx="24384000" cy="16445014"/>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956744" cy="227528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956744" cy="227528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833946"/>
              <a:ext cx="1956744" cy="227528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667892"/>
              <a:ext cx="1956744" cy="2275284"/>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501838"/>
              <a:ext cx="1956744" cy="2275284"/>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1335784"/>
              <a:ext cx="1956744" cy="2275284"/>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4169730"/>
              <a:ext cx="1956744" cy="2275284"/>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0"/>
              <a:ext cx="1956744" cy="2275284"/>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0"/>
              <a:ext cx="1956744" cy="2275284"/>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2833946"/>
              <a:ext cx="1956744" cy="2275284"/>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5667892"/>
              <a:ext cx="1956744" cy="2275284"/>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8501838"/>
              <a:ext cx="1956744" cy="2275284"/>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11335784"/>
              <a:ext cx="1956744" cy="2275284"/>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74861" y="14169730"/>
              <a:ext cx="1956744" cy="2275284"/>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0"/>
              <a:ext cx="1956744" cy="2275284"/>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0"/>
              <a:ext cx="1956744" cy="2275284"/>
            </a:xfrm>
            <a:prstGeom prst="rect">
              <a:avLst/>
            </a:prstGeom>
          </p:spPr>
        </p:pic>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2833946"/>
              <a:ext cx="1956744" cy="2275284"/>
            </a:xfrm>
            <a:prstGeom prst="rect">
              <a:avLst/>
            </a:prstGeom>
          </p:spPr>
        </p:pic>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5667892"/>
              <a:ext cx="1956744" cy="2275284"/>
            </a:xfrm>
            <a:prstGeom prst="rect">
              <a:avLst/>
            </a:prstGeom>
          </p:spPr>
        </p:pic>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8501838"/>
              <a:ext cx="1956744" cy="2275284"/>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11335784"/>
              <a:ext cx="1956744" cy="2275284"/>
            </a:xfrm>
            <a:prstGeom prst="rect">
              <a:avLst/>
            </a:prstGeom>
          </p:spPr>
        </p:pic>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66818" y="14169730"/>
              <a:ext cx="1956744" cy="2275284"/>
            </a:xfrm>
            <a:prstGeom prst="rect">
              <a:avLst/>
            </a:prstGeom>
          </p:spPr>
        </p:pic>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0"/>
              <a:ext cx="1956744" cy="2275284"/>
            </a:xfrm>
            <a:prstGeom prst="rect">
              <a:avLst/>
            </a:prstGeom>
          </p:spPr>
        </p:pic>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0"/>
              <a:ext cx="1956744" cy="2275284"/>
            </a:xfrm>
            <a:prstGeom prst="rect">
              <a:avLst/>
            </a:prstGeom>
          </p:spPr>
        </p:pic>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2833946"/>
              <a:ext cx="1956744" cy="2275284"/>
            </a:xfrm>
            <a:prstGeom prst="rect">
              <a:avLst/>
            </a:prstGeom>
          </p:spPr>
        </p:pic>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5667892"/>
              <a:ext cx="1956744" cy="2275284"/>
            </a:xfrm>
            <a:prstGeom prst="rect">
              <a:avLst/>
            </a:prstGeom>
          </p:spPr>
        </p:pic>
        <p:pic>
          <p:nvPicPr>
            <p:cNvPr id="28" name="Picture 2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8501838"/>
              <a:ext cx="1956744" cy="2275284"/>
            </a:xfrm>
            <a:prstGeom prst="rect">
              <a:avLst/>
            </a:prstGeom>
          </p:spPr>
        </p:pic>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11335784"/>
              <a:ext cx="1956744" cy="2275284"/>
            </a:xfrm>
            <a:prstGeom prst="rect">
              <a:avLst/>
            </a:prstGeom>
          </p:spPr>
        </p:pic>
        <p:pic>
          <p:nvPicPr>
            <p:cNvPr id="30" name="Picture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58775" y="14169730"/>
              <a:ext cx="1956744" cy="2275284"/>
            </a:xfrm>
            <a:prstGeom prst="rect">
              <a:avLst/>
            </a:prstGeom>
          </p:spPr>
        </p:pic>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0"/>
              <a:ext cx="1956744" cy="2275284"/>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0"/>
              <a:ext cx="1956744" cy="2275284"/>
            </a:xfrm>
            <a:prstGeom prst="rect">
              <a:avLst/>
            </a:prstGeom>
          </p:spPr>
        </p:pic>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2833946"/>
              <a:ext cx="1956744" cy="2275284"/>
            </a:xfrm>
            <a:prstGeom prst="rect">
              <a:avLst/>
            </a:prstGeom>
          </p:spPr>
        </p:pic>
        <p:pic>
          <p:nvPicPr>
            <p:cNvPr id="34" name="Picture 3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5667892"/>
              <a:ext cx="1956744" cy="2275284"/>
            </a:xfrm>
            <a:prstGeom prst="rect">
              <a:avLst/>
            </a:prstGeom>
          </p:spPr>
        </p:pic>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8501838"/>
              <a:ext cx="1956744" cy="2275284"/>
            </a:xfrm>
            <a:prstGeom prst="rect">
              <a:avLst/>
            </a:prstGeom>
          </p:spPr>
        </p:pic>
        <p:pic>
          <p:nvPicPr>
            <p:cNvPr id="36" name="Picture 3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11335784"/>
              <a:ext cx="1956744" cy="2275284"/>
            </a:xfrm>
            <a:prstGeom prst="rect">
              <a:avLst/>
            </a:prstGeom>
          </p:spPr>
        </p:pic>
        <p:pic>
          <p:nvPicPr>
            <p:cNvPr id="37" name="Picture 3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50732" y="14169730"/>
              <a:ext cx="1956744" cy="2275284"/>
            </a:xfrm>
            <a:prstGeom prst="rect">
              <a:avLst/>
            </a:prstGeom>
          </p:spPr>
        </p:pic>
        <p:pic>
          <p:nvPicPr>
            <p:cNvPr id="38" name="Picture 3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0"/>
              <a:ext cx="1956744" cy="2275284"/>
            </a:xfrm>
            <a:prstGeom prst="rect">
              <a:avLst/>
            </a:prstGeom>
          </p:spPr>
        </p:pic>
        <p:pic>
          <p:nvPicPr>
            <p:cNvPr id="39" name="Picture 3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0"/>
              <a:ext cx="1956744" cy="2275284"/>
            </a:xfrm>
            <a:prstGeom prst="rect">
              <a:avLst/>
            </a:prstGeom>
          </p:spPr>
        </p:pic>
        <p:pic>
          <p:nvPicPr>
            <p:cNvPr id="40" name="Picture 4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2833946"/>
              <a:ext cx="1956744" cy="2275284"/>
            </a:xfrm>
            <a:prstGeom prst="rect">
              <a:avLst/>
            </a:prstGeom>
          </p:spPr>
        </p:pic>
        <p:pic>
          <p:nvPicPr>
            <p:cNvPr id="41" name="Picture 4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5667892"/>
              <a:ext cx="1956744" cy="2275284"/>
            </a:xfrm>
            <a:prstGeom prst="rect">
              <a:avLst/>
            </a:prstGeom>
          </p:spPr>
        </p:pic>
        <p:pic>
          <p:nvPicPr>
            <p:cNvPr id="42" name="Picture 4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8501838"/>
              <a:ext cx="1956744" cy="2275284"/>
            </a:xfrm>
            <a:prstGeom prst="rect">
              <a:avLst/>
            </a:prstGeom>
          </p:spPr>
        </p:pic>
        <p:pic>
          <p:nvPicPr>
            <p:cNvPr id="43" name="Picture 4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11335784"/>
              <a:ext cx="1956744" cy="2275284"/>
            </a:xfrm>
            <a:prstGeom prst="rect">
              <a:avLst/>
            </a:prstGeom>
          </p:spPr>
        </p:pic>
        <p:pic>
          <p:nvPicPr>
            <p:cNvPr id="44" name="Picture 4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76524" y="14169730"/>
              <a:ext cx="1956744" cy="2275284"/>
            </a:xfrm>
            <a:prstGeom prst="rect">
              <a:avLst/>
            </a:prstGeom>
          </p:spPr>
        </p:pic>
        <p:pic>
          <p:nvPicPr>
            <p:cNvPr id="45" name="Picture 4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0"/>
              <a:ext cx="1956744" cy="2275284"/>
            </a:xfrm>
            <a:prstGeom prst="rect">
              <a:avLst/>
            </a:prstGeom>
          </p:spPr>
        </p:pic>
        <p:pic>
          <p:nvPicPr>
            <p:cNvPr id="46" name="Picture 4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0"/>
              <a:ext cx="1956744" cy="2275284"/>
            </a:xfrm>
            <a:prstGeom prst="rect">
              <a:avLst/>
            </a:prstGeom>
          </p:spPr>
        </p:pic>
        <p:pic>
          <p:nvPicPr>
            <p:cNvPr id="47" name="Picture 4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2833946"/>
              <a:ext cx="1956744" cy="2275284"/>
            </a:xfrm>
            <a:prstGeom prst="rect">
              <a:avLst/>
            </a:prstGeom>
          </p:spPr>
        </p:pic>
        <p:pic>
          <p:nvPicPr>
            <p:cNvPr id="48" name="Picture 4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5667892"/>
              <a:ext cx="1956744" cy="2275284"/>
            </a:xfrm>
            <a:prstGeom prst="rect">
              <a:avLst/>
            </a:prstGeom>
          </p:spPr>
        </p:pic>
        <p:pic>
          <p:nvPicPr>
            <p:cNvPr id="49" name="Picture 4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8501838"/>
              <a:ext cx="1956744" cy="2275284"/>
            </a:xfrm>
            <a:prstGeom prst="rect">
              <a:avLst/>
            </a:prstGeom>
          </p:spPr>
        </p:pic>
        <p:pic>
          <p:nvPicPr>
            <p:cNvPr id="50" name="Picture 5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11335784"/>
              <a:ext cx="1956744" cy="2275284"/>
            </a:xfrm>
            <a:prstGeom prst="rect">
              <a:avLst/>
            </a:prstGeom>
          </p:spPr>
        </p:pic>
        <p:pic>
          <p:nvPicPr>
            <p:cNvPr id="51" name="Picture 5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1385" y="14169730"/>
              <a:ext cx="1956744" cy="2275284"/>
            </a:xfrm>
            <a:prstGeom prst="rect">
              <a:avLst/>
            </a:prstGeom>
          </p:spPr>
        </p:pic>
        <p:pic>
          <p:nvPicPr>
            <p:cNvPr id="52" name="Picture 5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0"/>
              <a:ext cx="1956744" cy="2275284"/>
            </a:xfrm>
            <a:prstGeom prst="rect">
              <a:avLst/>
            </a:prstGeom>
          </p:spPr>
        </p:pic>
        <p:pic>
          <p:nvPicPr>
            <p:cNvPr id="53" name="Picture 5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0"/>
              <a:ext cx="1956744" cy="2275284"/>
            </a:xfrm>
            <a:prstGeom prst="rect">
              <a:avLst/>
            </a:prstGeom>
          </p:spPr>
        </p:pic>
        <p:pic>
          <p:nvPicPr>
            <p:cNvPr id="54" name="Picture 5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2833946"/>
              <a:ext cx="1956744" cy="2275284"/>
            </a:xfrm>
            <a:prstGeom prst="rect">
              <a:avLst/>
            </a:prstGeom>
          </p:spPr>
        </p:pic>
        <p:pic>
          <p:nvPicPr>
            <p:cNvPr id="55" name="Picture 5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5667892"/>
              <a:ext cx="1956744" cy="2275284"/>
            </a:xfrm>
            <a:prstGeom prst="rect">
              <a:avLst/>
            </a:prstGeom>
          </p:spPr>
        </p:pic>
        <p:pic>
          <p:nvPicPr>
            <p:cNvPr id="56" name="Picture 5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8501838"/>
              <a:ext cx="1956744" cy="2275284"/>
            </a:xfrm>
            <a:prstGeom prst="rect">
              <a:avLst/>
            </a:prstGeom>
          </p:spPr>
        </p:pic>
        <p:pic>
          <p:nvPicPr>
            <p:cNvPr id="57" name="Picture 5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11335784"/>
              <a:ext cx="1956744" cy="2275284"/>
            </a:xfrm>
            <a:prstGeom prst="rect">
              <a:avLst/>
            </a:prstGeom>
          </p:spPr>
        </p:pic>
        <p:pic>
          <p:nvPicPr>
            <p:cNvPr id="58" name="Picture 5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342" y="14169730"/>
              <a:ext cx="1956744" cy="2275284"/>
            </a:xfrm>
            <a:prstGeom prst="rect">
              <a:avLst/>
            </a:prstGeom>
          </p:spPr>
        </p:pic>
        <p:pic>
          <p:nvPicPr>
            <p:cNvPr id="59" name="Picture 5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0"/>
              <a:ext cx="1956744" cy="2275284"/>
            </a:xfrm>
            <a:prstGeom prst="rect">
              <a:avLst/>
            </a:prstGeom>
          </p:spPr>
        </p:pic>
        <p:pic>
          <p:nvPicPr>
            <p:cNvPr id="60" name="Picture 6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0"/>
              <a:ext cx="1956744" cy="2275284"/>
            </a:xfrm>
            <a:prstGeom prst="rect">
              <a:avLst/>
            </a:prstGeom>
          </p:spPr>
        </p:pic>
        <p:pic>
          <p:nvPicPr>
            <p:cNvPr id="61" name="Picture 6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2833946"/>
              <a:ext cx="1956744" cy="2275284"/>
            </a:xfrm>
            <a:prstGeom prst="rect">
              <a:avLst/>
            </a:prstGeom>
          </p:spPr>
        </p:pic>
        <p:pic>
          <p:nvPicPr>
            <p:cNvPr id="62" name="Picture 6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5667892"/>
              <a:ext cx="1956744" cy="2275284"/>
            </a:xfrm>
            <a:prstGeom prst="rect">
              <a:avLst/>
            </a:prstGeom>
          </p:spPr>
        </p:pic>
        <p:pic>
          <p:nvPicPr>
            <p:cNvPr id="63" name="Picture 6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8501838"/>
              <a:ext cx="1956744" cy="2275284"/>
            </a:xfrm>
            <a:prstGeom prst="rect">
              <a:avLst/>
            </a:prstGeom>
          </p:spPr>
        </p:pic>
        <p:pic>
          <p:nvPicPr>
            <p:cNvPr id="64" name="Picture 6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11335784"/>
              <a:ext cx="1956744" cy="2275284"/>
            </a:xfrm>
            <a:prstGeom prst="rect">
              <a:avLst/>
            </a:prstGeom>
          </p:spPr>
        </p:pic>
        <p:pic>
          <p:nvPicPr>
            <p:cNvPr id="65" name="Picture 6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35299" y="14169730"/>
              <a:ext cx="1956744" cy="2275284"/>
            </a:xfrm>
            <a:prstGeom prst="rect">
              <a:avLst/>
            </a:prstGeom>
          </p:spPr>
        </p:pic>
        <p:pic>
          <p:nvPicPr>
            <p:cNvPr id="66" name="Picture 6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0"/>
              <a:ext cx="1956744" cy="2275284"/>
            </a:xfrm>
            <a:prstGeom prst="rect">
              <a:avLst/>
            </a:prstGeom>
          </p:spPr>
        </p:pic>
        <p:pic>
          <p:nvPicPr>
            <p:cNvPr id="67" name="Picture 6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0"/>
              <a:ext cx="1956744" cy="2275284"/>
            </a:xfrm>
            <a:prstGeom prst="rect">
              <a:avLst/>
            </a:prstGeom>
          </p:spPr>
        </p:pic>
        <p:pic>
          <p:nvPicPr>
            <p:cNvPr id="68" name="Picture 6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2833946"/>
              <a:ext cx="1956744" cy="2275284"/>
            </a:xfrm>
            <a:prstGeom prst="rect">
              <a:avLst/>
            </a:prstGeom>
          </p:spPr>
        </p:pic>
        <p:pic>
          <p:nvPicPr>
            <p:cNvPr id="69" name="Picture 6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5667892"/>
              <a:ext cx="1956744" cy="2275284"/>
            </a:xfrm>
            <a:prstGeom prst="rect">
              <a:avLst/>
            </a:prstGeom>
          </p:spPr>
        </p:pic>
        <p:pic>
          <p:nvPicPr>
            <p:cNvPr id="70" name="Picture 7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8501838"/>
              <a:ext cx="1956744" cy="2275284"/>
            </a:xfrm>
            <a:prstGeom prst="rect">
              <a:avLst/>
            </a:prstGeom>
          </p:spPr>
        </p:pic>
        <p:pic>
          <p:nvPicPr>
            <p:cNvPr id="71" name="Picture 7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11335784"/>
              <a:ext cx="1956744" cy="2275284"/>
            </a:xfrm>
            <a:prstGeom prst="rect">
              <a:avLst/>
            </a:prstGeom>
          </p:spPr>
        </p:pic>
        <p:pic>
          <p:nvPicPr>
            <p:cNvPr id="72" name="Picture 7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427256" y="14169730"/>
              <a:ext cx="1956744" cy="2275284"/>
            </a:xfrm>
            <a:prstGeom prst="rect">
              <a:avLst/>
            </a:prstGeom>
          </p:spPr>
        </p:pic>
      </p:grpSp>
      <p:pic>
        <p:nvPicPr>
          <p:cNvPr id="73" name="Picture 7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55761" y="-8205921"/>
            <a:ext cx="15091677" cy="11997883"/>
          </a:xfrm>
          <a:prstGeom prst="rect">
            <a:avLst/>
          </a:prstGeom>
        </p:spPr>
      </p:pic>
      <p:pic>
        <p:nvPicPr>
          <p:cNvPr id="74" name="Picture 7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85223" y="7000082"/>
            <a:ext cx="15091677" cy="11997883"/>
          </a:xfrm>
          <a:prstGeom prst="rect">
            <a:avLst/>
          </a:prstGeom>
        </p:spPr>
      </p:pic>
      <p:pic>
        <p:nvPicPr>
          <p:cNvPr id="75" name="Picture 7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2876" b="82469"/>
          <a:stretch>
            <a:fillRect/>
          </a:stretch>
        </p:blipFill>
        <p:spPr>
          <a:xfrm>
            <a:off x="8421916" y="9258300"/>
            <a:ext cx="1444168" cy="312747"/>
          </a:xfrm>
          <a:prstGeom prst="rect">
            <a:avLst/>
          </a:prstGeom>
        </p:spPr>
      </p:pic>
      <p:sp>
        <p:nvSpPr>
          <p:cNvPr id="76" name="TextBox 76"/>
          <p:cNvSpPr txBox="1"/>
          <p:nvPr/>
        </p:nvSpPr>
        <p:spPr>
          <a:xfrm>
            <a:off x="5163173" y="544926"/>
            <a:ext cx="7332563" cy="862773"/>
          </a:xfrm>
          <a:prstGeom prst="rect">
            <a:avLst/>
          </a:prstGeom>
        </p:spPr>
        <p:txBody>
          <a:bodyPr lIns="0" tIns="0" rIns="0" bIns="0" rtlCol="0" anchor="t">
            <a:spAutoFit/>
          </a:bodyPr>
          <a:lstStyle/>
          <a:p>
            <a:pPr algn="ctr">
              <a:lnSpc>
                <a:spcPts val="7045"/>
              </a:lnSpc>
            </a:pPr>
            <a:r>
              <a:rPr lang="en-US" sz="5032">
                <a:solidFill>
                  <a:srgbClr val="FFFFFF"/>
                </a:solidFill>
                <a:latin typeface="Canva Sans Bold"/>
              </a:rPr>
              <a:t>ASK 3 : DATA ANALYSIS</a:t>
            </a:r>
          </a:p>
        </p:txBody>
      </p:sp>
      <p:sp>
        <p:nvSpPr>
          <p:cNvPr id="77" name="TextBox 77"/>
          <p:cNvSpPr txBox="1"/>
          <p:nvPr/>
        </p:nvSpPr>
        <p:spPr>
          <a:xfrm>
            <a:off x="674349" y="1579051"/>
            <a:ext cx="5353348" cy="1269245"/>
          </a:xfrm>
          <a:prstGeom prst="rect">
            <a:avLst/>
          </a:prstGeom>
        </p:spPr>
        <p:txBody>
          <a:bodyPr lIns="0" tIns="0" rIns="0" bIns="0" rtlCol="0" anchor="t">
            <a:spAutoFit/>
          </a:bodyPr>
          <a:lstStyle/>
          <a:p>
            <a:pPr algn="ctr">
              <a:lnSpc>
                <a:spcPts val="5116"/>
              </a:lnSpc>
            </a:pPr>
            <a:r>
              <a:rPr lang="en-US" sz="3654">
                <a:solidFill>
                  <a:srgbClr val="FFFFFF"/>
                </a:solidFill>
                <a:latin typeface="Canva Sans Bold"/>
              </a:rPr>
              <a:t>BUSINESS QUESTION 1:</a:t>
            </a:r>
          </a:p>
          <a:p>
            <a:pPr algn="ctr">
              <a:lnSpc>
                <a:spcPts val="5116"/>
              </a:lnSpc>
            </a:pPr>
            <a:endParaRPr lang="en-US" sz="3654">
              <a:solidFill>
                <a:srgbClr val="FFFFFF"/>
              </a:solidFill>
              <a:latin typeface="Canva Sans Bold"/>
            </a:endParaRPr>
          </a:p>
        </p:txBody>
      </p:sp>
      <p:sp>
        <p:nvSpPr>
          <p:cNvPr id="78" name="TextBox 78"/>
          <p:cNvSpPr txBox="1"/>
          <p:nvPr/>
        </p:nvSpPr>
        <p:spPr>
          <a:xfrm>
            <a:off x="0" y="2988984"/>
            <a:ext cx="17658909" cy="1725930"/>
          </a:xfrm>
          <a:prstGeom prst="rect">
            <a:avLst/>
          </a:prstGeom>
        </p:spPr>
        <p:txBody>
          <a:bodyPr lIns="0" tIns="0" rIns="0" bIns="0" rtlCol="0" anchor="t">
            <a:spAutoFit/>
          </a:bodyPr>
          <a:lstStyle/>
          <a:p>
            <a:pPr algn="ctr">
              <a:lnSpc>
                <a:spcPts val="4620"/>
              </a:lnSpc>
            </a:pPr>
            <a:r>
              <a:rPr lang="en-US" sz="3300" dirty="0">
                <a:solidFill>
                  <a:srgbClr val="FFFFFF"/>
                </a:solidFill>
                <a:latin typeface="Canva Sans"/>
              </a:rPr>
              <a:t>What is the best performing team with highest score across the seasons between 2007|2008 and 2017|2018? What strategy earns more points-'Attack’ vs ‘Defense’ attributes. ?                                                                                                                                         </a:t>
            </a:r>
          </a:p>
        </p:txBody>
      </p:sp>
      <p:sp>
        <p:nvSpPr>
          <p:cNvPr id="79" name="TextBox 79"/>
          <p:cNvSpPr txBox="1"/>
          <p:nvPr/>
        </p:nvSpPr>
        <p:spPr>
          <a:xfrm>
            <a:off x="1609388" y="5229860"/>
            <a:ext cx="14927828" cy="4267515"/>
          </a:xfrm>
          <a:prstGeom prst="rect">
            <a:avLst/>
          </a:prstGeom>
        </p:spPr>
        <p:txBody>
          <a:bodyPr lIns="0" tIns="0" rIns="0" bIns="0" rtlCol="0" anchor="t">
            <a:spAutoFit/>
          </a:bodyPr>
          <a:lstStyle/>
          <a:p>
            <a:pPr algn="ctr">
              <a:lnSpc>
                <a:spcPts val="4759"/>
              </a:lnSpc>
            </a:pPr>
            <a:r>
              <a:rPr lang="en-US" sz="3399" b="1" dirty="0">
                <a:solidFill>
                  <a:srgbClr val="FFFFFF"/>
                </a:solidFill>
                <a:latin typeface="Canva Sans"/>
              </a:rPr>
              <a:t>Part1: </a:t>
            </a:r>
            <a:r>
              <a:rPr lang="en-US" sz="3399" dirty="0">
                <a:solidFill>
                  <a:srgbClr val="FFFFFF"/>
                </a:solidFill>
                <a:latin typeface="Canva Sans"/>
              </a:rPr>
              <a:t>Best performing team with highest score across the seasons       between 2007|2008 and 2017|2018.                                        </a:t>
            </a:r>
          </a:p>
          <a:p>
            <a:pPr algn="ctr">
              <a:lnSpc>
                <a:spcPts val="4759"/>
              </a:lnSpc>
            </a:pPr>
            <a:r>
              <a:rPr lang="en-US" sz="3399" b="1" dirty="0">
                <a:solidFill>
                  <a:srgbClr val="FFFFFF"/>
                </a:solidFill>
                <a:latin typeface="Canva Sans"/>
              </a:rPr>
              <a:t>Part2: </a:t>
            </a:r>
            <a:r>
              <a:rPr lang="en-US" sz="3399" dirty="0">
                <a:solidFill>
                  <a:srgbClr val="FFFFFF"/>
                </a:solidFill>
                <a:latin typeface="Canva Sans"/>
              </a:rPr>
              <a:t>Test our hypothesis in the seasons 2017/2018, 2015/2016,  and    </a:t>
            </a:r>
          </a:p>
          <a:p>
            <a:pPr algn="ctr">
              <a:lnSpc>
                <a:spcPts val="4759"/>
              </a:lnSpc>
            </a:pPr>
            <a:r>
              <a:rPr lang="en-US" sz="3399" dirty="0">
                <a:solidFill>
                  <a:srgbClr val="FFFFFF"/>
                </a:solidFill>
                <a:latin typeface="Canva Sans"/>
              </a:rPr>
              <a:t>           2011/2012 to find out any correlation with higher points and      </a:t>
            </a:r>
          </a:p>
          <a:p>
            <a:pPr algn="ctr">
              <a:lnSpc>
                <a:spcPts val="4759"/>
              </a:lnSpc>
            </a:pPr>
            <a:r>
              <a:rPr lang="en-US" sz="3399" dirty="0">
                <a:solidFill>
                  <a:srgbClr val="FFFFFF"/>
                </a:solidFill>
                <a:latin typeface="Canva Sans"/>
              </a:rPr>
              <a:t>      other attributes which results in the best strategy (Attack vs  Defense ). </a:t>
            </a:r>
          </a:p>
          <a:p>
            <a:pPr algn="ctr">
              <a:lnSpc>
                <a:spcPts val="4759"/>
              </a:lnSpc>
            </a:pPr>
            <a:endParaRPr lang="en-US" sz="3399" dirty="0">
              <a:solidFill>
                <a:srgbClr val="FFFFFF"/>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E5"/>
        </a:solidFill>
        <a:effectLst/>
      </p:bgPr>
    </p:bg>
    <p:spTree>
      <p:nvGrpSpPr>
        <p:cNvPr id="1" name=""/>
        <p:cNvGrpSpPr/>
        <p:nvPr/>
      </p:nvGrpSpPr>
      <p:grpSpPr>
        <a:xfrm>
          <a:off x="0" y="0"/>
          <a:ext cx="0" cy="0"/>
          <a:chOff x="0" y="0"/>
          <a:chExt cx="0" cy="0"/>
        </a:xfrm>
      </p:grpSpPr>
      <p:sp>
        <p:nvSpPr>
          <p:cNvPr id="8" name="TextBox 8"/>
          <p:cNvSpPr txBox="1"/>
          <p:nvPr/>
        </p:nvSpPr>
        <p:spPr>
          <a:xfrm>
            <a:off x="11326745" y="8955405"/>
            <a:ext cx="5249006" cy="481965"/>
          </a:xfrm>
          <a:prstGeom prst="rect">
            <a:avLst/>
          </a:prstGeom>
        </p:spPr>
        <p:txBody>
          <a:bodyPr lIns="0" tIns="0" rIns="0" bIns="0" rtlCol="0" anchor="t">
            <a:spAutoFit/>
          </a:bodyPr>
          <a:lstStyle/>
          <a:p>
            <a:pPr algn="r">
              <a:lnSpc>
                <a:spcPts val="3360"/>
              </a:lnSpc>
            </a:pPr>
            <a:r>
              <a:rPr lang="en-US" sz="2400">
                <a:solidFill>
                  <a:srgbClr val="FFF2E5"/>
                </a:solidFill>
                <a:latin typeface="Agrandir Thin"/>
              </a:rPr>
              <a:t>Timmerman University | 2023</a:t>
            </a:r>
          </a:p>
        </p:txBody>
      </p:sp>
      <p:pic>
        <p:nvPicPr>
          <p:cNvPr id="16" name="Picture 16"/>
          <p:cNvPicPr>
            <a:picLocks noChangeAspect="1"/>
          </p:cNvPicPr>
          <p:nvPr/>
        </p:nvPicPr>
        <p:blipFill>
          <a:blip r:embed="rId2"/>
          <a:srcRect/>
          <a:stretch>
            <a:fillRect/>
          </a:stretch>
        </p:blipFill>
        <p:spPr>
          <a:xfrm>
            <a:off x="9408051" y="1284349"/>
            <a:ext cx="2514080" cy="2090979"/>
          </a:xfrm>
          <a:prstGeom prst="rect">
            <a:avLst/>
          </a:prstGeom>
        </p:spPr>
      </p:pic>
      <p:pic>
        <p:nvPicPr>
          <p:cNvPr id="17" name="Picture 17"/>
          <p:cNvPicPr>
            <a:picLocks noChangeAspect="1"/>
          </p:cNvPicPr>
          <p:nvPr/>
        </p:nvPicPr>
        <p:blipFill>
          <a:blip r:embed="rId3"/>
          <a:srcRect/>
          <a:stretch>
            <a:fillRect/>
          </a:stretch>
        </p:blipFill>
        <p:spPr>
          <a:xfrm>
            <a:off x="9259877" y="3375328"/>
            <a:ext cx="2810427" cy="2215652"/>
          </a:xfrm>
          <a:prstGeom prst="rect">
            <a:avLst/>
          </a:prstGeom>
        </p:spPr>
      </p:pic>
      <p:pic>
        <p:nvPicPr>
          <p:cNvPr id="18" name="Picture 18"/>
          <p:cNvPicPr>
            <a:picLocks noChangeAspect="1"/>
          </p:cNvPicPr>
          <p:nvPr/>
        </p:nvPicPr>
        <p:blipFill>
          <a:blip r:embed="rId4"/>
          <a:srcRect/>
          <a:stretch>
            <a:fillRect/>
          </a:stretch>
        </p:blipFill>
        <p:spPr>
          <a:xfrm>
            <a:off x="9408051" y="7915080"/>
            <a:ext cx="2778131" cy="2288460"/>
          </a:xfrm>
          <a:prstGeom prst="rect">
            <a:avLst/>
          </a:prstGeom>
        </p:spPr>
      </p:pic>
      <p:pic>
        <p:nvPicPr>
          <p:cNvPr id="19" name="Picture 19"/>
          <p:cNvPicPr>
            <a:picLocks noChangeAspect="1"/>
          </p:cNvPicPr>
          <p:nvPr/>
        </p:nvPicPr>
        <p:blipFill>
          <a:blip r:embed="rId5"/>
          <a:srcRect/>
          <a:stretch>
            <a:fillRect/>
          </a:stretch>
        </p:blipFill>
        <p:spPr>
          <a:xfrm>
            <a:off x="9259877" y="5682067"/>
            <a:ext cx="2925009" cy="2399559"/>
          </a:xfrm>
          <a:prstGeom prst="rect">
            <a:avLst/>
          </a:prstGeom>
        </p:spPr>
      </p:pic>
      <p:pic>
        <p:nvPicPr>
          <p:cNvPr id="20" name="Picture 20"/>
          <p:cNvPicPr>
            <a:picLocks noChangeAspect="1"/>
          </p:cNvPicPr>
          <p:nvPr/>
        </p:nvPicPr>
        <p:blipFill>
          <a:blip r:embed="rId6"/>
          <a:srcRect/>
          <a:stretch>
            <a:fillRect/>
          </a:stretch>
        </p:blipFill>
        <p:spPr>
          <a:xfrm>
            <a:off x="13958587" y="3375328"/>
            <a:ext cx="2782067" cy="2268967"/>
          </a:xfrm>
          <a:prstGeom prst="rect">
            <a:avLst/>
          </a:prstGeom>
        </p:spPr>
      </p:pic>
      <p:pic>
        <p:nvPicPr>
          <p:cNvPr id="21" name="Picture 21"/>
          <p:cNvPicPr>
            <a:picLocks noChangeAspect="1"/>
          </p:cNvPicPr>
          <p:nvPr/>
        </p:nvPicPr>
        <p:blipFill>
          <a:blip r:embed="rId7"/>
          <a:srcRect/>
          <a:stretch>
            <a:fillRect/>
          </a:stretch>
        </p:blipFill>
        <p:spPr>
          <a:xfrm>
            <a:off x="14113245" y="1284349"/>
            <a:ext cx="2462506" cy="2018545"/>
          </a:xfrm>
          <a:prstGeom prst="rect">
            <a:avLst/>
          </a:prstGeom>
        </p:spPr>
      </p:pic>
      <p:pic>
        <p:nvPicPr>
          <p:cNvPr id="22" name="Picture 22"/>
          <p:cNvPicPr>
            <a:picLocks noChangeAspect="1"/>
          </p:cNvPicPr>
          <p:nvPr/>
        </p:nvPicPr>
        <p:blipFill>
          <a:blip r:embed="rId8"/>
          <a:srcRect/>
          <a:stretch>
            <a:fillRect/>
          </a:stretch>
        </p:blipFill>
        <p:spPr>
          <a:xfrm>
            <a:off x="13958587" y="7998540"/>
            <a:ext cx="2803026" cy="2288460"/>
          </a:xfrm>
          <a:prstGeom prst="rect">
            <a:avLst/>
          </a:prstGeom>
        </p:spPr>
      </p:pic>
      <p:pic>
        <p:nvPicPr>
          <p:cNvPr id="23" name="Picture 23"/>
          <p:cNvPicPr>
            <a:picLocks noChangeAspect="1"/>
          </p:cNvPicPr>
          <p:nvPr/>
        </p:nvPicPr>
        <p:blipFill>
          <a:blip r:embed="rId9"/>
          <a:srcRect/>
          <a:stretch>
            <a:fillRect/>
          </a:stretch>
        </p:blipFill>
        <p:spPr>
          <a:xfrm>
            <a:off x="13894352" y="5730508"/>
            <a:ext cx="2900292" cy="2302677"/>
          </a:xfrm>
          <a:prstGeom prst="rect">
            <a:avLst/>
          </a:prstGeom>
        </p:spPr>
      </p:pic>
      <p:grpSp>
        <p:nvGrpSpPr>
          <p:cNvPr id="2" name="Group 2"/>
          <p:cNvGrpSpPr/>
          <p:nvPr/>
        </p:nvGrpSpPr>
        <p:grpSpPr>
          <a:xfrm rot="5400000">
            <a:off x="5210309" y="-1542353"/>
            <a:ext cx="1048765" cy="4604639"/>
            <a:chOff x="0" y="0"/>
            <a:chExt cx="220021" cy="966008"/>
          </a:xfrm>
        </p:grpSpPr>
        <p:sp>
          <p:nvSpPr>
            <p:cNvPr id="3" name="Freeform 3"/>
            <p:cNvSpPr/>
            <p:nvPr/>
          </p:nvSpPr>
          <p:spPr>
            <a:xfrm>
              <a:off x="0" y="0"/>
              <a:ext cx="220021" cy="966008"/>
            </a:xfrm>
            <a:custGeom>
              <a:avLst/>
              <a:gdLst/>
              <a:ahLst/>
              <a:cxnLst/>
              <a:rect l="l" t="t" r="r" b="b"/>
              <a:pathLst>
                <a:path w="220021" h="966008">
                  <a:moveTo>
                    <a:pt x="110010" y="0"/>
                  </a:moveTo>
                  <a:lnTo>
                    <a:pt x="110010" y="0"/>
                  </a:lnTo>
                  <a:cubicBezTo>
                    <a:pt x="139187" y="0"/>
                    <a:pt x="167168" y="11590"/>
                    <a:pt x="187799" y="32221"/>
                  </a:cubicBezTo>
                  <a:cubicBezTo>
                    <a:pt x="208430" y="52852"/>
                    <a:pt x="220021" y="80834"/>
                    <a:pt x="220021" y="110010"/>
                  </a:cubicBezTo>
                  <a:lnTo>
                    <a:pt x="220021" y="855998"/>
                  </a:lnTo>
                  <a:cubicBezTo>
                    <a:pt x="220021" y="885174"/>
                    <a:pt x="208430" y="913156"/>
                    <a:pt x="187799" y="933787"/>
                  </a:cubicBezTo>
                  <a:cubicBezTo>
                    <a:pt x="167168" y="954418"/>
                    <a:pt x="139187" y="966008"/>
                    <a:pt x="110010" y="966008"/>
                  </a:cubicBezTo>
                  <a:lnTo>
                    <a:pt x="110010" y="966008"/>
                  </a:lnTo>
                  <a:cubicBezTo>
                    <a:pt x="80834" y="966008"/>
                    <a:pt x="52852" y="954418"/>
                    <a:pt x="32221" y="933787"/>
                  </a:cubicBezTo>
                  <a:cubicBezTo>
                    <a:pt x="11590" y="913156"/>
                    <a:pt x="0" y="885174"/>
                    <a:pt x="0" y="855998"/>
                  </a:cubicBezTo>
                  <a:lnTo>
                    <a:pt x="0" y="110010"/>
                  </a:lnTo>
                  <a:cubicBezTo>
                    <a:pt x="0" y="80834"/>
                    <a:pt x="11590" y="52852"/>
                    <a:pt x="32221" y="32221"/>
                  </a:cubicBezTo>
                  <a:cubicBezTo>
                    <a:pt x="52852" y="11590"/>
                    <a:pt x="80834" y="0"/>
                    <a:pt x="110010" y="0"/>
                  </a:cubicBezTo>
                  <a:close/>
                </a:path>
              </a:pathLst>
            </a:custGeom>
            <a:solidFill>
              <a:srgbClr val="EDA63A"/>
            </a:solidFill>
            <a:ln>
              <a:noFill/>
            </a:ln>
          </p:spPr>
        </p:sp>
        <p:sp>
          <p:nvSpPr>
            <p:cNvPr id="4" name="TextBox 4"/>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5400000">
            <a:off x="15168101" y="-1513601"/>
            <a:ext cx="991261" cy="4604639"/>
            <a:chOff x="0" y="0"/>
            <a:chExt cx="207957" cy="966008"/>
          </a:xfrm>
        </p:grpSpPr>
        <p:sp>
          <p:nvSpPr>
            <p:cNvPr id="6" name="Freeform 6"/>
            <p:cNvSpPr/>
            <p:nvPr/>
          </p:nvSpPr>
          <p:spPr>
            <a:xfrm>
              <a:off x="0" y="0"/>
              <a:ext cx="207957" cy="966008"/>
            </a:xfrm>
            <a:custGeom>
              <a:avLst/>
              <a:gdLst/>
              <a:ahLst/>
              <a:cxnLst/>
              <a:rect l="l" t="t" r="r" b="b"/>
              <a:pathLst>
                <a:path w="207957" h="966008">
                  <a:moveTo>
                    <a:pt x="103978" y="0"/>
                  </a:moveTo>
                  <a:lnTo>
                    <a:pt x="103978" y="0"/>
                  </a:lnTo>
                  <a:cubicBezTo>
                    <a:pt x="131555" y="0"/>
                    <a:pt x="158003" y="10955"/>
                    <a:pt x="177502" y="30455"/>
                  </a:cubicBezTo>
                  <a:cubicBezTo>
                    <a:pt x="197002" y="49954"/>
                    <a:pt x="207957" y="76402"/>
                    <a:pt x="207957" y="103978"/>
                  </a:cubicBezTo>
                  <a:lnTo>
                    <a:pt x="207957" y="862030"/>
                  </a:lnTo>
                  <a:cubicBezTo>
                    <a:pt x="207957" y="919455"/>
                    <a:pt x="161404" y="966008"/>
                    <a:pt x="103978" y="966008"/>
                  </a:cubicBezTo>
                  <a:lnTo>
                    <a:pt x="103978" y="966008"/>
                  </a:lnTo>
                  <a:cubicBezTo>
                    <a:pt x="46553" y="966008"/>
                    <a:pt x="0" y="919455"/>
                    <a:pt x="0" y="862030"/>
                  </a:cubicBezTo>
                  <a:lnTo>
                    <a:pt x="0" y="103978"/>
                  </a:lnTo>
                  <a:cubicBezTo>
                    <a:pt x="0" y="46553"/>
                    <a:pt x="46553" y="0"/>
                    <a:pt x="103978" y="0"/>
                  </a:cubicBezTo>
                  <a:close/>
                </a:path>
              </a:pathLst>
            </a:custGeom>
            <a:solidFill>
              <a:srgbClr val="EDA63A"/>
            </a:solidFill>
            <a:ln>
              <a:noFill/>
            </a:ln>
          </p:spPr>
        </p:sp>
        <p:sp>
          <p:nvSpPr>
            <p:cNvPr id="7" name="TextBox 7"/>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rot="5400000">
            <a:off x="10220599" y="-1367057"/>
            <a:ext cx="1048765" cy="4369055"/>
            <a:chOff x="0" y="0"/>
            <a:chExt cx="220021" cy="916585"/>
          </a:xfrm>
        </p:grpSpPr>
        <p:sp>
          <p:nvSpPr>
            <p:cNvPr id="10" name="Freeform 10"/>
            <p:cNvSpPr/>
            <p:nvPr/>
          </p:nvSpPr>
          <p:spPr>
            <a:xfrm>
              <a:off x="0" y="0"/>
              <a:ext cx="220021" cy="916585"/>
            </a:xfrm>
            <a:custGeom>
              <a:avLst/>
              <a:gdLst/>
              <a:ahLst/>
              <a:cxnLst/>
              <a:rect l="l" t="t" r="r" b="b"/>
              <a:pathLst>
                <a:path w="220021" h="916585">
                  <a:moveTo>
                    <a:pt x="110010" y="0"/>
                  </a:moveTo>
                  <a:lnTo>
                    <a:pt x="110010" y="0"/>
                  </a:lnTo>
                  <a:cubicBezTo>
                    <a:pt x="139187" y="0"/>
                    <a:pt x="167168" y="11590"/>
                    <a:pt x="187799" y="32221"/>
                  </a:cubicBezTo>
                  <a:cubicBezTo>
                    <a:pt x="208430" y="52852"/>
                    <a:pt x="220021" y="80834"/>
                    <a:pt x="220021" y="110010"/>
                  </a:cubicBezTo>
                  <a:lnTo>
                    <a:pt x="220021" y="806575"/>
                  </a:lnTo>
                  <a:cubicBezTo>
                    <a:pt x="220021" y="835751"/>
                    <a:pt x="208430" y="863733"/>
                    <a:pt x="187799" y="884364"/>
                  </a:cubicBezTo>
                  <a:cubicBezTo>
                    <a:pt x="167168" y="904995"/>
                    <a:pt x="139187" y="916585"/>
                    <a:pt x="110010" y="916585"/>
                  </a:cubicBezTo>
                  <a:lnTo>
                    <a:pt x="110010" y="916585"/>
                  </a:lnTo>
                  <a:cubicBezTo>
                    <a:pt x="80834" y="916585"/>
                    <a:pt x="52852" y="904995"/>
                    <a:pt x="32221" y="884364"/>
                  </a:cubicBezTo>
                  <a:cubicBezTo>
                    <a:pt x="11590" y="863733"/>
                    <a:pt x="0" y="835751"/>
                    <a:pt x="0" y="806575"/>
                  </a:cubicBezTo>
                  <a:lnTo>
                    <a:pt x="0" y="110010"/>
                  </a:lnTo>
                  <a:cubicBezTo>
                    <a:pt x="0" y="80834"/>
                    <a:pt x="11590" y="52852"/>
                    <a:pt x="32221" y="32221"/>
                  </a:cubicBezTo>
                  <a:cubicBezTo>
                    <a:pt x="52852" y="11590"/>
                    <a:pt x="80834" y="0"/>
                    <a:pt x="110010" y="0"/>
                  </a:cubicBezTo>
                  <a:close/>
                </a:path>
              </a:pathLst>
            </a:custGeom>
            <a:solidFill>
              <a:srgbClr val="EDA63A"/>
            </a:solidFill>
            <a:ln>
              <a:noFill/>
            </a:ln>
          </p:spPr>
        </p:sp>
        <p:sp>
          <p:nvSpPr>
            <p:cNvPr id="11" name="TextBox 11"/>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pic>
        <p:nvPicPr>
          <p:cNvPr id="12" name="Picture 12"/>
          <p:cNvPicPr>
            <a:picLocks noChangeAspect="1"/>
          </p:cNvPicPr>
          <p:nvPr/>
        </p:nvPicPr>
        <p:blipFill>
          <a:blip r:embed="rId10"/>
          <a:srcRect/>
          <a:stretch>
            <a:fillRect/>
          </a:stretch>
        </p:blipFill>
        <p:spPr>
          <a:xfrm>
            <a:off x="4383848" y="1341853"/>
            <a:ext cx="2701687" cy="2139486"/>
          </a:xfrm>
          <a:prstGeom prst="rect">
            <a:avLst/>
          </a:prstGeom>
        </p:spPr>
      </p:pic>
      <p:pic>
        <p:nvPicPr>
          <p:cNvPr id="13" name="Picture 13"/>
          <p:cNvPicPr>
            <a:picLocks noChangeAspect="1"/>
          </p:cNvPicPr>
          <p:nvPr/>
        </p:nvPicPr>
        <p:blipFill>
          <a:blip r:embed="rId11"/>
          <a:srcRect/>
          <a:stretch>
            <a:fillRect/>
          </a:stretch>
        </p:blipFill>
        <p:spPr>
          <a:xfrm>
            <a:off x="4383848" y="3410820"/>
            <a:ext cx="2828807" cy="2308606"/>
          </a:xfrm>
          <a:prstGeom prst="rect">
            <a:avLst/>
          </a:prstGeom>
        </p:spPr>
      </p:pic>
      <p:pic>
        <p:nvPicPr>
          <p:cNvPr id="14" name="Picture 14"/>
          <p:cNvPicPr>
            <a:picLocks noChangeAspect="1"/>
          </p:cNvPicPr>
          <p:nvPr/>
        </p:nvPicPr>
        <p:blipFill>
          <a:blip r:embed="rId12"/>
          <a:srcRect/>
          <a:stretch>
            <a:fillRect/>
          </a:stretch>
        </p:blipFill>
        <p:spPr>
          <a:xfrm>
            <a:off x="4361170" y="5778922"/>
            <a:ext cx="2982530" cy="2398761"/>
          </a:xfrm>
          <a:prstGeom prst="rect">
            <a:avLst/>
          </a:prstGeom>
        </p:spPr>
      </p:pic>
      <p:pic>
        <p:nvPicPr>
          <p:cNvPr id="15" name="Picture 15"/>
          <p:cNvPicPr>
            <a:picLocks noChangeAspect="1"/>
          </p:cNvPicPr>
          <p:nvPr/>
        </p:nvPicPr>
        <p:blipFill>
          <a:blip r:embed="rId13"/>
          <a:srcRect t="3200" b="3200"/>
          <a:stretch>
            <a:fillRect/>
          </a:stretch>
        </p:blipFill>
        <p:spPr>
          <a:xfrm>
            <a:off x="4361170" y="8081626"/>
            <a:ext cx="2851485" cy="2205374"/>
          </a:xfrm>
          <a:prstGeom prst="rect">
            <a:avLst/>
          </a:prstGeom>
        </p:spPr>
      </p:pic>
      <p:sp>
        <p:nvSpPr>
          <p:cNvPr id="24" name="TextBox 24"/>
          <p:cNvSpPr txBox="1"/>
          <p:nvPr/>
        </p:nvSpPr>
        <p:spPr>
          <a:xfrm>
            <a:off x="3432372" y="517356"/>
            <a:ext cx="4604639" cy="531336"/>
          </a:xfrm>
          <a:prstGeom prst="rect">
            <a:avLst/>
          </a:prstGeom>
        </p:spPr>
        <p:txBody>
          <a:bodyPr lIns="0" tIns="0" rIns="0" bIns="0" rtlCol="0" anchor="t">
            <a:spAutoFit/>
          </a:bodyPr>
          <a:lstStyle/>
          <a:p>
            <a:pPr algn="ctr">
              <a:lnSpc>
                <a:spcPts val="4313"/>
              </a:lnSpc>
            </a:pPr>
            <a:r>
              <a:rPr lang="en-US" sz="3081">
                <a:solidFill>
                  <a:srgbClr val="000000"/>
                </a:solidFill>
                <a:latin typeface="League Spartan Bold"/>
              </a:rPr>
              <a:t>Season  2017-18</a:t>
            </a:r>
          </a:p>
        </p:txBody>
      </p:sp>
      <p:sp>
        <p:nvSpPr>
          <p:cNvPr id="25" name="TextBox 25"/>
          <p:cNvSpPr txBox="1"/>
          <p:nvPr/>
        </p:nvSpPr>
        <p:spPr>
          <a:xfrm>
            <a:off x="13047301" y="517356"/>
            <a:ext cx="4604639" cy="531336"/>
          </a:xfrm>
          <a:prstGeom prst="rect">
            <a:avLst/>
          </a:prstGeom>
        </p:spPr>
        <p:txBody>
          <a:bodyPr lIns="0" tIns="0" rIns="0" bIns="0" rtlCol="0" anchor="t">
            <a:spAutoFit/>
          </a:bodyPr>
          <a:lstStyle/>
          <a:p>
            <a:pPr algn="ctr">
              <a:lnSpc>
                <a:spcPts val="4313"/>
              </a:lnSpc>
            </a:pPr>
            <a:r>
              <a:rPr lang="en-US" sz="3081">
                <a:solidFill>
                  <a:srgbClr val="000000"/>
                </a:solidFill>
                <a:latin typeface="League Spartan Bold"/>
              </a:rPr>
              <a:t>Season  2011-12</a:t>
            </a:r>
          </a:p>
        </p:txBody>
      </p:sp>
      <p:sp>
        <p:nvSpPr>
          <p:cNvPr id="26" name="TextBox 26"/>
          <p:cNvSpPr txBox="1"/>
          <p:nvPr/>
        </p:nvSpPr>
        <p:spPr>
          <a:xfrm>
            <a:off x="1718458" y="8955405"/>
            <a:ext cx="3427828" cy="481964"/>
          </a:xfrm>
          <a:prstGeom prst="rect">
            <a:avLst/>
          </a:prstGeom>
        </p:spPr>
        <p:txBody>
          <a:bodyPr lIns="0" tIns="0" rIns="0" bIns="0" rtlCol="0" anchor="t">
            <a:spAutoFit/>
          </a:bodyPr>
          <a:lstStyle/>
          <a:p>
            <a:pPr>
              <a:lnSpc>
                <a:spcPts val="3360"/>
              </a:lnSpc>
            </a:pPr>
            <a:r>
              <a:rPr lang="en-US" sz="2400">
                <a:solidFill>
                  <a:srgbClr val="FFF2E5"/>
                </a:solidFill>
                <a:latin typeface="Agrandir Thin"/>
              </a:rPr>
              <a:t>Presentation by</a:t>
            </a:r>
          </a:p>
        </p:txBody>
      </p:sp>
      <p:sp>
        <p:nvSpPr>
          <p:cNvPr id="27" name="TextBox 27"/>
          <p:cNvSpPr txBox="1"/>
          <p:nvPr/>
        </p:nvSpPr>
        <p:spPr>
          <a:xfrm>
            <a:off x="588959" y="1841128"/>
            <a:ext cx="3432372" cy="1074261"/>
          </a:xfrm>
          <a:prstGeom prst="rect">
            <a:avLst/>
          </a:prstGeom>
        </p:spPr>
        <p:txBody>
          <a:bodyPr lIns="0" tIns="0" rIns="0" bIns="0" rtlCol="0" anchor="t">
            <a:spAutoFit/>
          </a:bodyPr>
          <a:lstStyle/>
          <a:p>
            <a:pPr algn="ctr">
              <a:lnSpc>
                <a:spcPts val="4313"/>
              </a:lnSpc>
            </a:pPr>
            <a:r>
              <a:rPr lang="en-US" sz="3081">
                <a:solidFill>
                  <a:srgbClr val="000000"/>
                </a:solidFill>
                <a:latin typeface="League Spartan Bold"/>
              </a:rPr>
              <a:t>Team Score Points</a:t>
            </a:r>
          </a:p>
        </p:txBody>
      </p:sp>
      <p:sp>
        <p:nvSpPr>
          <p:cNvPr id="28" name="TextBox 28"/>
          <p:cNvSpPr txBox="1"/>
          <p:nvPr/>
        </p:nvSpPr>
        <p:spPr>
          <a:xfrm>
            <a:off x="588959" y="3791303"/>
            <a:ext cx="3432372" cy="1074261"/>
          </a:xfrm>
          <a:prstGeom prst="rect">
            <a:avLst/>
          </a:prstGeom>
        </p:spPr>
        <p:txBody>
          <a:bodyPr lIns="0" tIns="0" rIns="0" bIns="0" rtlCol="0" anchor="t">
            <a:spAutoFit/>
          </a:bodyPr>
          <a:lstStyle/>
          <a:p>
            <a:pPr algn="ctr">
              <a:lnSpc>
                <a:spcPts val="4313"/>
              </a:lnSpc>
            </a:pPr>
            <a:r>
              <a:rPr lang="en-US" sz="3081">
                <a:solidFill>
                  <a:srgbClr val="000000"/>
                </a:solidFill>
                <a:latin typeface="League Spartan Bold"/>
              </a:rPr>
              <a:t>Total Shots on Target</a:t>
            </a:r>
          </a:p>
        </p:txBody>
      </p:sp>
      <p:sp>
        <p:nvSpPr>
          <p:cNvPr id="29" name="TextBox 29"/>
          <p:cNvSpPr txBox="1"/>
          <p:nvPr/>
        </p:nvSpPr>
        <p:spPr>
          <a:xfrm>
            <a:off x="666750" y="6170489"/>
            <a:ext cx="3259936" cy="1074261"/>
          </a:xfrm>
          <a:prstGeom prst="rect">
            <a:avLst/>
          </a:prstGeom>
        </p:spPr>
        <p:txBody>
          <a:bodyPr lIns="0" tIns="0" rIns="0" bIns="0" rtlCol="0" anchor="t">
            <a:spAutoFit/>
          </a:bodyPr>
          <a:lstStyle/>
          <a:p>
            <a:pPr algn="ctr">
              <a:lnSpc>
                <a:spcPts val="4313"/>
              </a:lnSpc>
            </a:pPr>
            <a:r>
              <a:rPr lang="en-US" sz="3081">
                <a:solidFill>
                  <a:srgbClr val="000000"/>
                </a:solidFill>
                <a:latin typeface="League Spartan Bold"/>
              </a:rPr>
              <a:t>Total Conceded Shots</a:t>
            </a:r>
          </a:p>
        </p:txBody>
      </p:sp>
      <p:sp>
        <p:nvSpPr>
          <p:cNvPr id="30" name="TextBox 30"/>
          <p:cNvSpPr txBox="1"/>
          <p:nvPr/>
        </p:nvSpPr>
        <p:spPr>
          <a:xfrm>
            <a:off x="785319" y="8547894"/>
            <a:ext cx="3022797" cy="531336"/>
          </a:xfrm>
          <a:prstGeom prst="rect">
            <a:avLst/>
          </a:prstGeom>
        </p:spPr>
        <p:txBody>
          <a:bodyPr lIns="0" tIns="0" rIns="0" bIns="0" rtlCol="0" anchor="t">
            <a:spAutoFit/>
          </a:bodyPr>
          <a:lstStyle/>
          <a:p>
            <a:pPr algn="ctr">
              <a:lnSpc>
                <a:spcPts val="4313"/>
              </a:lnSpc>
            </a:pPr>
            <a:r>
              <a:rPr lang="en-US" sz="3081">
                <a:solidFill>
                  <a:srgbClr val="000000"/>
                </a:solidFill>
                <a:latin typeface="League Spartan Bold"/>
              </a:rPr>
              <a:t>Goals Allowed</a:t>
            </a:r>
          </a:p>
        </p:txBody>
      </p:sp>
      <p:sp>
        <p:nvSpPr>
          <p:cNvPr id="31" name="TextBox 31"/>
          <p:cNvSpPr txBox="1"/>
          <p:nvPr/>
        </p:nvSpPr>
        <p:spPr>
          <a:xfrm>
            <a:off x="8324870" y="517356"/>
            <a:ext cx="4604639" cy="531336"/>
          </a:xfrm>
          <a:prstGeom prst="rect">
            <a:avLst/>
          </a:prstGeom>
        </p:spPr>
        <p:txBody>
          <a:bodyPr lIns="0" tIns="0" rIns="0" bIns="0" rtlCol="0" anchor="t">
            <a:spAutoFit/>
          </a:bodyPr>
          <a:lstStyle/>
          <a:p>
            <a:pPr algn="ctr">
              <a:lnSpc>
                <a:spcPts val="4313"/>
              </a:lnSpc>
            </a:pPr>
            <a:r>
              <a:rPr lang="en-US" sz="3081">
                <a:solidFill>
                  <a:srgbClr val="000000"/>
                </a:solidFill>
                <a:latin typeface="League Spartan Bold"/>
              </a:rPr>
              <a:t>Season  2014-15</a:t>
            </a:r>
          </a:p>
        </p:txBody>
      </p:sp>
      <p:grpSp>
        <p:nvGrpSpPr>
          <p:cNvPr id="32" name="Group 32"/>
          <p:cNvGrpSpPr/>
          <p:nvPr/>
        </p:nvGrpSpPr>
        <p:grpSpPr>
          <a:xfrm>
            <a:off x="0" y="-9525"/>
            <a:ext cx="666750" cy="10296525"/>
            <a:chOff x="0" y="0"/>
            <a:chExt cx="175605" cy="2711842"/>
          </a:xfrm>
        </p:grpSpPr>
        <p:sp>
          <p:nvSpPr>
            <p:cNvPr id="33" name="Freeform 33"/>
            <p:cNvSpPr/>
            <p:nvPr/>
          </p:nvSpPr>
          <p:spPr>
            <a:xfrm>
              <a:off x="0" y="0"/>
              <a:ext cx="175605" cy="2711842"/>
            </a:xfrm>
            <a:custGeom>
              <a:avLst/>
              <a:gdLst/>
              <a:ahLst/>
              <a:cxnLst/>
              <a:rect l="l" t="t" r="r" b="b"/>
              <a:pathLst>
                <a:path w="175605" h="2711842">
                  <a:moveTo>
                    <a:pt x="0" y="0"/>
                  </a:moveTo>
                  <a:lnTo>
                    <a:pt x="175605" y="0"/>
                  </a:lnTo>
                  <a:lnTo>
                    <a:pt x="175605" y="2711842"/>
                  </a:lnTo>
                  <a:lnTo>
                    <a:pt x="0" y="2711842"/>
                  </a:lnTo>
                  <a:close/>
                </a:path>
              </a:pathLst>
            </a:custGeom>
            <a:solidFill>
              <a:srgbClr val="9D6C53"/>
            </a:solidFill>
          </p:spPr>
        </p:sp>
        <p:sp>
          <p:nvSpPr>
            <p:cNvPr id="34" name="TextBox 34"/>
            <p:cNvSpPr txBox="1"/>
            <p:nvPr/>
          </p:nvSpPr>
          <p:spPr>
            <a:xfrm>
              <a:off x="0" y="-66675"/>
              <a:ext cx="812800" cy="879475"/>
            </a:xfrm>
            <a:prstGeom prst="rect">
              <a:avLst/>
            </a:prstGeom>
          </p:spPr>
          <p:txBody>
            <a:bodyPr lIns="50800" tIns="50800" rIns="50800" bIns="50800" rtlCol="0" anchor="ctr"/>
            <a:lstStyle/>
            <a:p>
              <a:pPr algn="ctr">
                <a:lnSpc>
                  <a:spcPts val="336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2065</Words>
  <Application>Microsoft Office PowerPoint</Application>
  <PresentationFormat>自訂</PresentationFormat>
  <Paragraphs>172</Paragraphs>
  <Slides>20</Slides>
  <Notes>4</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20</vt:i4>
      </vt:variant>
    </vt:vector>
  </HeadingPairs>
  <TitlesOfParts>
    <vt:vector size="37" baseType="lpstr">
      <vt:lpstr>League Spartan Bold</vt:lpstr>
      <vt:lpstr>Calibri</vt:lpstr>
      <vt:lpstr>Alegreya Bold</vt:lpstr>
      <vt:lpstr>Belleza</vt:lpstr>
      <vt:lpstr>League Spartan</vt:lpstr>
      <vt:lpstr>Poppins Bold</vt:lpstr>
      <vt:lpstr>Arial</vt:lpstr>
      <vt:lpstr>Alatsi</vt:lpstr>
      <vt:lpstr>Canva Sans Bold</vt:lpstr>
      <vt:lpstr>Canva Sans</vt:lpstr>
      <vt:lpstr>Agrandir Thin</vt:lpstr>
      <vt:lpstr>Lovelo</vt:lpstr>
      <vt:lpstr>Aileron Regular</vt:lpstr>
      <vt:lpstr>Oswald</vt:lpstr>
      <vt:lpstr>Norwester Bold</vt:lpstr>
      <vt:lpstr>Norwester</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Premium League Analysis across 20 seasons.</dc:title>
  <dc:creator>Bader L</dc:creator>
  <cp:lastModifiedBy>TA-WEI LO</cp:lastModifiedBy>
  <cp:revision>3</cp:revision>
  <dcterms:created xsi:type="dcterms:W3CDTF">2006-08-16T00:00:00Z</dcterms:created>
  <dcterms:modified xsi:type="dcterms:W3CDTF">2022-12-12T20:40:27Z</dcterms:modified>
  <dc:identifier>DAFUTvjRiOo</dc:identifier>
</cp:coreProperties>
</file>